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60" r:id="rId4"/>
    <p:sldId id="258" r:id="rId5"/>
    <p:sldId id="259" r:id="rId6"/>
    <p:sldId id="261" r:id="rId7"/>
    <p:sldId id="308" r:id="rId8"/>
    <p:sldId id="311" r:id="rId9"/>
    <p:sldId id="312" r:id="rId10"/>
    <p:sldId id="310" r:id="rId11"/>
    <p:sldId id="320" r:id="rId12"/>
    <p:sldId id="313" r:id="rId13"/>
    <p:sldId id="315" r:id="rId14"/>
    <p:sldId id="339" r:id="rId15"/>
    <p:sldId id="338" r:id="rId16"/>
    <p:sldId id="318" r:id="rId17"/>
    <p:sldId id="317" r:id="rId18"/>
    <p:sldId id="322" r:id="rId19"/>
    <p:sldId id="323" r:id="rId20"/>
    <p:sldId id="326" r:id="rId21"/>
    <p:sldId id="324" r:id="rId22"/>
    <p:sldId id="325" r:id="rId23"/>
    <p:sldId id="333" r:id="rId24"/>
    <p:sldId id="332" r:id="rId25"/>
    <p:sldId id="334" r:id="rId26"/>
    <p:sldId id="331" r:id="rId27"/>
    <p:sldId id="335" r:id="rId28"/>
    <p:sldId id="336" r:id="rId29"/>
    <p:sldId id="337" r:id="rId30"/>
    <p:sldId id="328" r:id="rId31"/>
    <p:sldId id="327" r:id="rId32"/>
    <p:sldId id="329" r:id="rId33"/>
    <p:sldId id="330" r:id="rId34"/>
    <p:sldId id="284"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orient="horz" pos="3836">
          <p15:clr>
            <a:srgbClr val="A4A3A4"/>
          </p15:clr>
        </p15:guide>
        <p15:guide id="3" orient="horz" pos="2387">
          <p15:clr>
            <a:srgbClr val="A4A3A4"/>
          </p15:clr>
        </p15:guide>
        <p15:guide id="4" orient="horz" pos="4107">
          <p15:clr>
            <a:srgbClr val="A4A3A4"/>
          </p15:clr>
        </p15:guide>
        <p15:guide id="5" orient="horz" pos="868">
          <p15:clr>
            <a:srgbClr val="A4A3A4"/>
          </p15:clr>
        </p15:guide>
        <p15:guide id="6" orient="horz" pos="621">
          <p15:clr>
            <a:srgbClr val="A4A3A4"/>
          </p15:clr>
        </p15:guide>
        <p15:guide id="7" orient="horz" pos="3550">
          <p15:clr>
            <a:srgbClr val="A4A3A4"/>
          </p15:clr>
        </p15:guide>
        <p15:guide id="8" pos="2880">
          <p15:clr>
            <a:srgbClr val="A4A3A4"/>
          </p15:clr>
        </p15:guide>
        <p15:guide id="9" pos="288">
          <p15:clr>
            <a:srgbClr val="A4A3A4"/>
          </p15:clr>
        </p15:guide>
        <p15:guide id="10" pos="5471">
          <p15:clr>
            <a:srgbClr val="A4A3A4"/>
          </p15:clr>
        </p15:guide>
        <p15:guide id="11" pos="2824">
          <p15:clr>
            <a:srgbClr val="A4A3A4"/>
          </p15:clr>
        </p15:guide>
        <p15:guide id="12" pos="2936">
          <p15:clr>
            <a:srgbClr val="A4A3A4"/>
          </p15:clr>
        </p15:guide>
        <p15:guide id="13" pos="4172">
          <p15:clr>
            <a:srgbClr val="A4A3A4"/>
          </p15:clr>
        </p15:guide>
        <p15:guide id="14" pos="15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3"/>
    <a:srgbClr val="CBD057"/>
    <a:srgbClr val="BFE4FF"/>
    <a:srgbClr val="40B0FF"/>
    <a:srgbClr val="D0E2C1"/>
    <a:srgbClr val="A1C484"/>
    <a:srgbClr val="F3D1B8"/>
    <a:srgbClr val="E8A270"/>
    <a:srgbClr val="F8E8B5"/>
    <a:srgbClr val="F1D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050" autoAdjust="0"/>
  </p:normalViewPr>
  <p:slideViewPr>
    <p:cSldViewPr snapToGrid="0" snapToObjects="1" showGuides="1">
      <p:cViewPr varScale="1">
        <p:scale>
          <a:sx n="76" d="100"/>
          <a:sy n="76" d="100"/>
        </p:scale>
        <p:origin x="2144" y="200"/>
      </p:cViewPr>
      <p:guideLst>
        <p:guide orient="horz" pos="261"/>
        <p:guide orient="horz" pos="3836"/>
        <p:guide orient="horz" pos="2387"/>
        <p:guide orient="horz" pos="4107"/>
        <p:guide orient="horz" pos="868"/>
        <p:guide orient="horz" pos="621"/>
        <p:guide orient="horz" pos="3550"/>
        <p:guide pos="2880"/>
        <p:guide pos="288"/>
        <p:guide pos="5471"/>
        <p:guide pos="2824"/>
        <p:guide pos="2936"/>
        <p:guide pos="4172"/>
        <p:guide pos="15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t>4/13/20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charset="0"/>
              </a:rPr>
              <a:t>Shown here are the major, established risk factors for head and neck cancer. It should be noted that head and neck cancers are a disease caused largely by modifiable risk factors. Tobacco is the predominant cause. All forms of tobacco, including cigarettes, cigars, pipe and smokeless tobacco increase risk. Risk increases with amount and duration of use. Even smoking 1-3 cigarettes a day increases risk by 50% (</a:t>
            </a:r>
            <a:r>
              <a:rPr lang="en-US" altLang="en-US" dirty="0" err="1">
                <a:latin typeface="Times" charset="0"/>
              </a:rPr>
              <a:t>Berthiller</a:t>
            </a:r>
            <a:r>
              <a:rPr lang="en-US" altLang="en-US" dirty="0">
                <a:latin typeface="Times" charset="0"/>
              </a:rPr>
              <a:t> J </a:t>
            </a:r>
            <a:r>
              <a:rPr lang="en-US" altLang="en-US" dirty="0" err="1">
                <a:latin typeface="Times" charset="0"/>
              </a:rPr>
              <a:t>Int</a:t>
            </a:r>
            <a:r>
              <a:rPr lang="en-US" altLang="en-US" dirty="0">
                <a:latin typeface="Times" charset="0"/>
              </a:rPr>
              <a:t> J </a:t>
            </a:r>
            <a:r>
              <a:rPr lang="en-US" altLang="en-US" dirty="0" err="1">
                <a:latin typeface="Times" charset="0"/>
              </a:rPr>
              <a:t>Epidemiol</a:t>
            </a:r>
            <a:r>
              <a:rPr lang="en-US" altLang="en-US" dirty="0">
                <a:latin typeface="Times" charset="0"/>
              </a:rPr>
              <a:t> 2016). Oral HPV infection a newly established risk factor, and oral HPV16 infection confers an approximate 20-fold increase in risk. Good oral hygiene and diets high in fruit and vegetables and low in cured or processed meats are protective. Very few genetic syndromes are associated with risk of head and neck cancer, for example, </a:t>
            </a:r>
            <a:r>
              <a:rPr lang="en-US" altLang="en-US" dirty="0" err="1">
                <a:latin typeface="Times" charset="0"/>
              </a:rPr>
              <a:t>Fanconi</a:t>
            </a:r>
            <a:r>
              <a:rPr lang="en-US" altLang="en-US" dirty="0">
                <a:latin typeface="Times" charset="0"/>
              </a:rPr>
              <a:t> Anemia and Diamond </a:t>
            </a:r>
            <a:r>
              <a:rPr lang="en-US" altLang="en-US" dirty="0" err="1">
                <a:latin typeface="Times" charset="0"/>
              </a:rPr>
              <a:t>Blackfan</a:t>
            </a:r>
            <a:r>
              <a:rPr lang="en-US" altLang="en-US" dirty="0">
                <a:latin typeface="Times" charset="0"/>
              </a:rPr>
              <a:t> Anemia.</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12</a:t>
            </a:fld>
            <a:endParaRPr lang="en-US"/>
          </a:p>
        </p:txBody>
      </p:sp>
    </p:spTree>
    <p:extLst>
      <p:ext uri="{BB962C8B-B14F-4D97-AF65-F5344CB8AC3E}">
        <p14:creationId xmlns:p14="http://schemas.microsoft.com/office/powerpoint/2010/main" val="264107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t>19</a:t>
            </a:fld>
            <a:endParaRPr lang="en-US"/>
          </a:p>
        </p:txBody>
      </p:sp>
    </p:spTree>
    <p:extLst>
      <p:ext uri="{BB962C8B-B14F-4D97-AF65-F5344CB8AC3E}">
        <p14:creationId xmlns:p14="http://schemas.microsoft.com/office/powerpoint/2010/main" val="1900418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tx2"/>
                </a:solidFill>
              </a:defRPr>
            </a:lvl1pPr>
          </a:lstStyle>
          <a:p>
            <a:r>
              <a:rPr lang="en-CA" dirty="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tx1">
                    <a:lumMod val="65000"/>
                    <a:lumOff val="35000"/>
                  </a:schemeClr>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dirty="0"/>
              <a:t>Click to add subtitle</a:t>
            </a:r>
          </a:p>
        </p:txBody>
      </p:sp>
      <p:pic>
        <p:nvPicPr>
          <p:cNvPr id="3" name="Picture 2"/>
          <p:cNvPicPr>
            <a:picLocks noChangeAspect="1"/>
          </p:cNvPicPr>
          <p:nvPr userDrawn="1"/>
        </p:nvPicPr>
        <p:blipFill>
          <a:blip r:embed="rId2"/>
          <a:stretch>
            <a:fillRect/>
          </a:stretch>
        </p:blipFill>
        <p:spPr>
          <a:xfrm>
            <a:off x="3638816" y="1017999"/>
            <a:ext cx="5751735" cy="4418761"/>
          </a:xfrm>
          <a:prstGeom prst="rect">
            <a:avLst/>
          </a:prstGeom>
        </p:spPr>
      </p:pic>
      <p:sp>
        <p:nvSpPr>
          <p:cNvPr id="6" name="Rectangle 5"/>
          <p:cNvSpPr/>
          <p:nvPr userDrawn="1"/>
        </p:nvSpPr>
        <p:spPr>
          <a:xfrm>
            <a:off x="0" y="0"/>
            <a:ext cx="9144000" cy="175630"/>
          </a:xfrm>
          <a:prstGeom prst="rect">
            <a:avLst/>
          </a:prstGeom>
          <a:solidFill>
            <a:srgbClr val="D95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2A80BA-299C-6341-B419-B19AB3A0B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0987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Transition Red">
    <p:bg>
      <p:bgRef idx="1001">
        <a:schemeClr val="bg1"/>
      </p:bgRef>
    </p:bg>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a:t>The title text box is full-slide with a masking graphic fill. To mask an image:</a:t>
            </a:r>
            <a:br>
              <a:rPr lang="en-US"/>
            </a:br>
            <a:br>
              <a:rPr lang="en-US"/>
            </a:br>
            <a:r>
              <a:rPr lang="en-US"/>
              <a:t>Step 1: Select the box and use Arrange menu on the Home tab or Drawing Tools &gt; Format tab to “Send to Back.”</a:t>
            </a:r>
            <a:br>
              <a:rPr lang="en-US"/>
            </a:br>
            <a:r>
              <a:rPr lang="en-US"/>
              <a:t>Step 2: Click picture icon to insert image.</a:t>
            </a:r>
            <a:br>
              <a:rPr lang="en-US"/>
            </a:br>
            <a:r>
              <a:rPr lang="en-US"/>
              <a:t>Step 3: Once image has been inserted, use Arrange menu to “Send to Back.”</a:t>
            </a:r>
            <a:endParaRPr lang="en-CA"/>
          </a:p>
        </p:txBody>
      </p:sp>
      <p:sp>
        <p:nvSpPr>
          <p:cNvPr id="6" name="Slide Number Placeholder 5"/>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9" name="Text Placeholder 8"/>
          <p:cNvSpPr>
            <a:spLocks noGrp="1"/>
          </p:cNvSpPr>
          <p:nvPr>
            <p:ph type="body" sz="quarter" idx="10" hasCustomPrompt="1"/>
          </p:nvPr>
        </p:nvSpPr>
        <p:spPr>
          <a:xfrm>
            <a:off x="457200" y="5333071"/>
            <a:ext cx="4114800" cy="426637"/>
          </a:xfrm>
        </p:spPr>
        <p:txBody>
          <a:bodyPr>
            <a:noAutofit/>
          </a:bodyPr>
          <a:lstStyle>
            <a:lvl1pPr marL="0" indent="0">
              <a:lnSpc>
                <a:spcPct val="100000"/>
              </a:lnSpc>
              <a:spcAft>
                <a:spcPct val="0"/>
              </a:spcAft>
              <a:buNone/>
              <a:defRPr sz="1800" baseline="0">
                <a:solidFill>
                  <a:schemeClr val="accent5"/>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pic>
        <p:nvPicPr>
          <p:cNvPr id="8" name="Picture 7">
            <a:extLst>
              <a:ext uri="{FF2B5EF4-FFF2-40B4-BE49-F238E27FC236}">
                <a16:creationId xmlns:a16="http://schemas.microsoft.com/office/drawing/2014/main" id="{9D70858C-68C2-B74C-A884-BA4E72798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
        <p:nvSpPr>
          <p:cNvPr id="7" name="Title 1"/>
          <p:cNvSpPr>
            <a:spLocks noGrp="1"/>
          </p:cNvSpPr>
          <p:nvPr>
            <p:ph type="ctrTitle"/>
          </p:nvPr>
        </p:nvSpPr>
        <p:spPr>
          <a:xfrm>
            <a:off x="457201" y="4431270"/>
            <a:ext cx="4114800" cy="783578"/>
          </a:xfrm>
        </p:spPr>
        <p:txBody>
          <a:bodyPr/>
          <a:lstStyle>
            <a:lvl1pPr>
              <a:defRPr>
                <a:solidFill>
                  <a:srgbClr val="000000"/>
                </a:solidFill>
              </a:defRPr>
            </a:lvl1pPr>
          </a:lstStyle>
          <a:p>
            <a:endParaRPr lang="en-US" dirty="0"/>
          </a:p>
        </p:txBody>
      </p:sp>
    </p:spTree>
    <p:extLst>
      <p:ext uri="{BB962C8B-B14F-4D97-AF65-F5344CB8AC3E}">
        <p14:creationId xmlns:p14="http://schemas.microsoft.com/office/powerpoint/2010/main" val="9396111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RED and GREE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348380" y="6429761"/>
            <a:ext cx="336833" cy="329756"/>
          </a:xfrm>
        </p:spPr>
        <p:txBody>
          <a:bodyPr/>
          <a:lstStyle/>
          <a:p>
            <a:fld id="{5BD36294-2849-48A8-8531-5354CF3095D2}" type="slidenum">
              <a:rPr lang="en-US" smtClean="0"/>
              <a:t>‹#›</a:t>
            </a:fld>
            <a:endParaRPr lang="en-US"/>
          </a:p>
        </p:txBody>
      </p:sp>
      <p:sp>
        <p:nvSpPr>
          <p:cNvPr id="11" name="Text Placeholder 8"/>
          <p:cNvSpPr>
            <a:spLocks noGrp="1"/>
          </p:cNvSpPr>
          <p:nvPr>
            <p:ph type="body" sz="quarter" idx="10" hasCustomPrompt="1"/>
          </p:nvPr>
        </p:nvSpPr>
        <p:spPr>
          <a:xfrm>
            <a:off x="457200" y="1487138"/>
            <a:ext cx="4114800" cy="426637"/>
          </a:xfrm>
        </p:spPr>
        <p:txBody>
          <a:bodyPr>
            <a:noAutofit/>
          </a:bodyPr>
          <a:lstStyle>
            <a:lvl1pPr marL="0" indent="0">
              <a:lnSpc>
                <a:spcPct val="100000"/>
              </a:lnSpc>
              <a:spcAft>
                <a:spcPct val="0"/>
              </a:spcAft>
              <a:buNone/>
              <a:defRPr sz="1800" baseline="0">
                <a:solidFill>
                  <a:srgbClr val="595959"/>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sp>
        <p:nvSpPr>
          <p:cNvPr id="7" name="Title 1"/>
          <p:cNvSpPr>
            <a:spLocks noGrp="1"/>
          </p:cNvSpPr>
          <p:nvPr>
            <p:ph type="ctrTitle" hasCustomPrompt="1"/>
          </p:nvPr>
        </p:nvSpPr>
        <p:spPr>
          <a:xfrm>
            <a:off x="457200" y="582171"/>
            <a:ext cx="4114800" cy="864000"/>
          </a:xfrm>
        </p:spPr>
        <p:txBody>
          <a:bodyPr anchor="b" anchorCtr="0">
            <a:noAutofit/>
          </a:bodyPr>
          <a:lstStyle>
            <a:lvl1pPr>
              <a:lnSpc>
                <a:spcPct val="95000"/>
              </a:lnSpc>
              <a:defRPr sz="3200" b="0">
                <a:solidFill>
                  <a:schemeClr val="tx2"/>
                </a:solidFill>
              </a:defRPr>
            </a:lvl1pPr>
          </a:lstStyle>
          <a:p>
            <a:r>
              <a:rPr lang="en-CA" dirty="0"/>
              <a:t>Transition Slide</a:t>
            </a:r>
            <a:br>
              <a:rPr lang="en-CA" dirty="0"/>
            </a:br>
            <a:r>
              <a:rPr lang="en-CA" dirty="0"/>
              <a:t>That Could Be Two Lines</a:t>
            </a:r>
          </a:p>
        </p:txBody>
      </p:sp>
      <p:pic>
        <p:nvPicPr>
          <p:cNvPr id="9" name="Picture 8">
            <a:extLst>
              <a:ext uri="{FF2B5EF4-FFF2-40B4-BE49-F238E27FC236}">
                <a16:creationId xmlns:a16="http://schemas.microsoft.com/office/drawing/2014/main" id="{B1F85351-9212-B14C-9BEF-7195789A51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09875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ORAN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348380" y="6429761"/>
            <a:ext cx="336833" cy="329756"/>
          </a:xfrm>
        </p:spPr>
        <p:txBody>
          <a:bodyPr/>
          <a:lstStyle/>
          <a:p>
            <a:fld id="{5BD36294-2849-48A8-8531-5354CF3095D2}" type="slidenum">
              <a:rPr lang="en-US" smtClean="0"/>
              <a:t>‹#›</a:t>
            </a:fld>
            <a:endParaRPr lang="en-US"/>
          </a:p>
        </p:txBody>
      </p:sp>
      <p:pic>
        <p:nvPicPr>
          <p:cNvPr id="10" name="Picture 9">
            <a:extLst>
              <a:ext uri="{FF2B5EF4-FFF2-40B4-BE49-F238E27FC236}">
                <a16:creationId xmlns:a16="http://schemas.microsoft.com/office/drawing/2014/main" id="{BF4A9F15-E069-1F45-9E3D-9CE6694CD1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
        <p:nvSpPr>
          <p:cNvPr id="2" name="TextBox 1"/>
          <p:cNvSpPr txBox="1"/>
          <p:nvPr userDrawn="1"/>
        </p:nvSpPr>
        <p:spPr>
          <a:xfrm>
            <a:off x="986349" y="133748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21174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601373"/>
            <a:ext cx="9144000" cy="6561667"/>
          </a:xfrm>
          <a:prstGeom prst="rect">
            <a:avLst/>
          </a:prstGeom>
        </p:spPr>
      </p:pic>
      <p:sp>
        <p:nvSpPr>
          <p:cNvPr id="2" name="Title 1"/>
          <p:cNvSpPr>
            <a:spLocks noGrp="1"/>
          </p:cNvSpPr>
          <p:nvPr>
            <p:ph type="ctrTitle" hasCustomPrompt="1"/>
          </p:nvPr>
        </p:nvSpPr>
        <p:spPr>
          <a:xfrm>
            <a:off x="457200" y="270388"/>
            <a:ext cx="4114800" cy="2327735"/>
          </a:xfrm>
        </p:spPr>
        <p:txBody>
          <a:bodyPr anchor="t" anchorCtr="0">
            <a:noAutofit/>
          </a:bodyPr>
          <a:lstStyle>
            <a:lvl1pPr>
              <a:lnSpc>
                <a:spcPct val="100000"/>
              </a:lnSpc>
              <a:defRPr sz="3200" b="0">
                <a:solidFill>
                  <a:schemeClr val="bg1"/>
                </a:solidFill>
              </a:defRPr>
            </a:lvl1pPr>
          </a:lstStyle>
          <a:p>
            <a:r>
              <a:rPr lang="en-CA" dirty="0"/>
              <a:t>Thank you</a:t>
            </a:r>
          </a:p>
        </p:txBody>
      </p:sp>
      <p:pic>
        <p:nvPicPr>
          <p:cNvPr id="5" name="Picture 4">
            <a:extLst>
              <a:ext uri="{FF2B5EF4-FFF2-40B4-BE49-F238E27FC236}">
                <a16:creationId xmlns:a16="http://schemas.microsoft.com/office/drawing/2014/main" id="{A86C7751-A181-2849-8C09-64154A96BFF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40755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RED)">
    <p:spTree>
      <p:nvGrpSpPr>
        <p:cNvPr id="1" name=""/>
        <p:cNvGrpSpPr/>
        <p:nvPr/>
      </p:nvGrpSpPr>
      <p:grpSpPr>
        <a:xfrm>
          <a:off x="0" y="0"/>
          <a:ext cx="0" cy="0"/>
          <a:chOff x="0" y="0"/>
          <a:chExt cx="0" cy="0"/>
        </a:xfrm>
      </p:grpSpPr>
      <p:sp>
        <p:nvSpPr>
          <p:cNvPr id="3" name="Rectangle 2"/>
          <p:cNvSpPr/>
          <p:nvPr userDrawn="1"/>
        </p:nvSpPr>
        <p:spPr>
          <a:xfrm>
            <a:off x="0" y="0"/>
            <a:ext cx="9144000" cy="59614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bg1"/>
                </a:solidFill>
              </a:defRPr>
            </a:lvl1pPr>
          </a:lstStyle>
          <a:p>
            <a:r>
              <a:rPr lang="en-CA"/>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bg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a:t>Click to add subtitle</a:t>
            </a:r>
          </a:p>
        </p:txBody>
      </p:sp>
      <p:pic>
        <p:nvPicPr>
          <p:cNvPr id="6" name="Picture 5">
            <a:extLst>
              <a:ext uri="{FF2B5EF4-FFF2-40B4-BE49-F238E27FC236}">
                <a16:creationId xmlns:a16="http://schemas.microsoft.com/office/drawing/2014/main" id="{F35033CA-CC36-BF4D-B409-A3924A2E27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71158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2054" name="Title 2053"/>
          <p:cNvSpPr>
            <a:spLocks noGrp="1"/>
          </p:cNvSpPr>
          <p:nvPr>
            <p:ph type="title" hasCustomPrompt="1"/>
          </p:nvPr>
        </p:nvSpPr>
        <p:spPr/>
        <p:txBody>
          <a:bodyPr/>
          <a:lstStyle>
            <a:lvl1pPr>
              <a:defRPr baseline="0">
                <a:solidFill>
                  <a:schemeClr val="tx1"/>
                </a:solidFill>
              </a:defRPr>
            </a:lvl1pPr>
          </a:lstStyle>
          <a:p>
            <a:r>
              <a:rPr lang="en-CA"/>
              <a:t>Click to add text</a:t>
            </a:r>
          </a:p>
        </p:txBody>
      </p:sp>
      <p:cxnSp>
        <p:nvCxnSpPr>
          <p:cNvPr id="7" name="Straight Connector 6"/>
          <p:cNvCxnSpPr/>
          <p:nvPr userDrawn="1"/>
        </p:nvCxnSpPr>
        <p:spPr>
          <a:xfrm>
            <a:off x="457994" y="1162050"/>
            <a:ext cx="8228012" cy="0"/>
          </a:xfrm>
          <a:prstGeom prst="line">
            <a:avLst/>
          </a:prstGeom>
          <a:ln w="6350" cmpd="sng">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1AFD602-BD0E-1441-9F3A-75D15743E6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243017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ansition Slide (RED and GREE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BD36294-2849-48A8-8531-5354CF3095D2}" type="slidenum">
              <a:rPr lang="en-US" smtClean="0">
                <a:solidFill>
                  <a:srgbClr val="5F6062"/>
                </a:solidFill>
              </a:rPr>
              <a:t>‹#›</a:t>
            </a:fld>
            <a:endParaRPr lang="en-US">
              <a:solidFill>
                <a:srgbClr val="5F6062"/>
              </a:solidFill>
            </a:endParaRPr>
          </a:p>
        </p:txBody>
      </p:sp>
      <p:sp>
        <p:nvSpPr>
          <p:cNvPr id="11" name="Text Placeholder 8"/>
          <p:cNvSpPr>
            <a:spLocks noGrp="1"/>
          </p:cNvSpPr>
          <p:nvPr>
            <p:ph type="body" sz="quarter" idx="10" hasCustomPrompt="1"/>
          </p:nvPr>
        </p:nvSpPr>
        <p:spPr>
          <a:xfrm>
            <a:off x="457200" y="1357798"/>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CA" dirty="0"/>
              <a:t>Subtitle can go here and should be short</a:t>
            </a:r>
            <a:endParaRPr lang="en-US" dirty="0"/>
          </a:p>
        </p:txBody>
      </p:sp>
      <p:sp>
        <p:nvSpPr>
          <p:cNvPr id="7" name="Title 1"/>
          <p:cNvSpPr>
            <a:spLocks noGrp="1"/>
          </p:cNvSpPr>
          <p:nvPr>
            <p:ph type="ctrTitle" hasCustomPrompt="1"/>
          </p:nvPr>
        </p:nvSpPr>
        <p:spPr>
          <a:xfrm>
            <a:off x="457200" y="452831"/>
            <a:ext cx="4114800" cy="864000"/>
          </a:xfrm>
        </p:spPr>
        <p:txBody>
          <a:bodyPr anchor="b" anchorCtr="0">
            <a:noAutofit/>
          </a:bodyPr>
          <a:lstStyle>
            <a:lvl1pPr>
              <a:lnSpc>
                <a:spcPct val="95000"/>
              </a:lnSpc>
              <a:defRPr sz="3200" b="0">
                <a:solidFill>
                  <a:schemeClr val="tx2"/>
                </a:solidFill>
              </a:defRPr>
            </a:lvl1pPr>
          </a:lstStyle>
          <a:p>
            <a:r>
              <a:rPr lang="en-CA" dirty="0"/>
              <a:t>Transition Slide</a:t>
            </a:r>
            <a:br>
              <a:rPr lang="en-CA" dirty="0"/>
            </a:br>
            <a:r>
              <a:rPr lang="en-CA" dirty="0"/>
              <a:t>That Could Be Two Lines</a:t>
            </a:r>
          </a:p>
        </p:txBody>
      </p:sp>
      <p:pic>
        <p:nvPicPr>
          <p:cNvPr id="8" name="Picture 7">
            <a:extLst>
              <a:ext uri="{FF2B5EF4-FFF2-40B4-BE49-F238E27FC236}">
                <a16:creationId xmlns:a16="http://schemas.microsoft.com/office/drawing/2014/main" id="{600F1994-0283-6845-9610-7CE5EE84DD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
        <p:nvSpPr>
          <p:cNvPr id="2" name="Rectangle 1"/>
          <p:cNvSpPr/>
          <p:nvPr userDrawn="1"/>
        </p:nvSpPr>
        <p:spPr>
          <a:xfrm>
            <a:off x="4856418" y="0"/>
            <a:ext cx="4287582" cy="6858000"/>
          </a:xfrm>
          <a:prstGeom prst="rect">
            <a:avLst/>
          </a:prstGeom>
          <a:solidFill>
            <a:srgbClr val="EFE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417696" y="2256165"/>
            <a:ext cx="6268880" cy="1136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8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6B98-634A-3D42-9656-A5F2855E602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BB1B192-F2CA-DC42-ACED-40C5ABB2C0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8848CB2-C8AC-1E4B-9135-AFE23AF5E893}"/>
              </a:ext>
            </a:extLst>
          </p:cNvPr>
          <p:cNvSpPr>
            <a:spLocks noGrp="1"/>
          </p:cNvSpPr>
          <p:nvPr>
            <p:ph type="dt" sz="half" idx="10"/>
          </p:nvPr>
        </p:nvSpPr>
        <p:spPr/>
        <p:txBody>
          <a:bodyPr/>
          <a:lstStyle/>
          <a:p>
            <a:fld id="{2BB64A60-40D1-D44E-97A3-08BF4B53DBD2}" type="datetimeFigureOut">
              <a:rPr lang="en-US" smtClean="0"/>
              <a:t>4/13/20</a:t>
            </a:fld>
            <a:endParaRPr lang="en-US"/>
          </a:p>
        </p:txBody>
      </p:sp>
      <p:sp>
        <p:nvSpPr>
          <p:cNvPr id="5" name="Footer Placeholder 4">
            <a:extLst>
              <a:ext uri="{FF2B5EF4-FFF2-40B4-BE49-F238E27FC236}">
                <a16:creationId xmlns:a16="http://schemas.microsoft.com/office/drawing/2014/main" id="{7B877A7B-6094-A440-80C7-CC4B6D041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1A45B-5C7E-2445-A5D4-03757F2C876A}"/>
              </a:ext>
            </a:extLst>
          </p:cNvPr>
          <p:cNvSpPr>
            <a:spLocks noGrp="1"/>
          </p:cNvSpPr>
          <p:nvPr>
            <p:ph type="sldNum" sz="quarter" idx="12"/>
          </p:nvPr>
        </p:nvSpPr>
        <p:spPr/>
        <p:txBody>
          <a:bodyPr/>
          <a:lstStyle/>
          <a:p>
            <a:fld id="{A302BE1A-AB5D-5E46-805F-6BA2B41A98E7}" type="slidenum">
              <a:rPr lang="en-US" smtClean="0"/>
              <a:t>‹#›</a:t>
            </a:fld>
            <a:endParaRPr lang="en-US"/>
          </a:p>
        </p:txBody>
      </p:sp>
    </p:spTree>
    <p:extLst>
      <p:ext uri="{BB962C8B-B14F-4D97-AF65-F5344CB8AC3E}">
        <p14:creationId xmlns:p14="http://schemas.microsoft.com/office/powerpoint/2010/main" val="34561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R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36103"/>
            <a:ext cx="4114800" cy="2327735"/>
          </a:xfrm>
        </p:spPr>
        <p:txBody>
          <a:bodyPr>
            <a:noAutofit/>
          </a:bodyPr>
          <a:lstStyle>
            <a:lvl1pPr>
              <a:lnSpc>
                <a:spcPct val="95000"/>
              </a:lnSpc>
              <a:defRPr sz="3200" b="0" baseline="0">
                <a:solidFill>
                  <a:schemeClr val="tx2"/>
                </a:solidFill>
              </a:defRPr>
            </a:lvl1pPr>
          </a:lstStyle>
          <a:p>
            <a:r>
              <a:rPr lang="en-CA" dirty="0"/>
              <a:t>Click to add title</a:t>
            </a:r>
          </a:p>
        </p:txBody>
      </p:sp>
      <p:sp>
        <p:nvSpPr>
          <p:cNvPr id="9" name="Text Placeholder 8"/>
          <p:cNvSpPr>
            <a:spLocks noGrp="1"/>
          </p:cNvSpPr>
          <p:nvPr>
            <p:ph type="body" sz="quarter" idx="10" hasCustomPrompt="1"/>
          </p:nvPr>
        </p:nvSpPr>
        <p:spPr>
          <a:xfrm>
            <a:off x="457200" y="2971800"/>
            <a:ext cx="4114800" cy="1233311"/>
          </a:xfrm>
        </p:spPr>
        <p:txBody>
          <a:bodyPr>
            <a:noAutofit/>
          </a:bodyPr>
          <a:lstStyle>
            <a:lvl1pPr marL="0" indent="0">
              <a:lnSpc>
                <a:spcPct val="100000"/>
              </a:lnSpc>
              <a:spcAft>
                <a:spcPct val="0"/>
              </a:spcAft>
              <a:buNone/>
              <a:defRPr sz="2000" baseline="0">
                <a:solidFill>
                  <a:schemeClr val="tx1">
                    <a:lumMod val="65000"/>
                    <a:lumOff val="35000"/>
                  </a:schemeClr>
                </a:solidFill>
              </a:defRPr>
            </a:lvl1pPr>
            <a:lvl2pPr marL="0" indent="0">
              <a:lnSpc>
                <a:spcPct val="100000"/>
              </a:lnSpc>
              <a:spcAft>
                <a:spcPct val="0"/>
              </a:spcAft>
              <a:buNone/>
              <a:defRPr sz="1900">
                <a:solidFill>
                  <a:schemeClr val="bg1"/>
                </a:solidFill>
              </a:defRPr>
            </a:lvl2pPr>
            <a:lvl3pPr marL="468000" indent="0">
              <a:buNone/>
              <a:defRPr/>
            </a:lvl3pPr>
          </a:lstStyle>
          <a:p>
            <a:pPr lvl="0"/>
            <a:r>
              <a:rPr lang="en-US" dirty="0"/>
              <a:t>Click to add subtitle</a:t>
            </a:r>
          </a:p>
        </p:txBody>
      </p:sp>
      <p:pic>
        <p:nvPicPr>
          <p:cNvPr id="3" name="Picture 2"/>
          <p:cNvPicPr>
            <a:picLocks noChangeAspect="1"/>
          </p:cNvPicPr>
          <p:nvPr userDrawn="1"/>
        </p:nvPicPr>
        <p:blipFill>
          <a:blip r:embed="rId2"/>
          <a:stretch>
            <a:fillRect/>
          </a:stretch>
        </p:blipFill>
        <p:spPr>
          <a:xfrm>
            <a:off x="3216109" y="756531"/>
            <a:ext cx="6326909" cy="4860637"/>
          </a:xfrm>
          <a:prstGeom prst="rect">
            <a:avLst/>
          </a:prstGeom>
        </p:spPr>
      </p:pic>
      <p:pic>
        <p:nvPicPr>
          <p:cNvPr id="6" name="Picture 5">
            <a:extLst>
              <a:ext uri="{FF2B5EF4-FFF2-40B4-BE49-F238E27FC236}">
                <a16:creationId xmlns:a16="http://schemas.microsoft.com/office/drawing/2014/main" id="{F10D91F9-AD3E-B841-A606-6FA687A4D9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14752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52063"/>
            <a:ext cx="336833" cy="329756"/>
          </a:xfrm>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numCol="1"/>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lvl1pPr>
              <a:defRPr sz="2800" b="0"/>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B215556E-33BE-A94C-B4F9-51FE6CBA643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irstLevel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63214"/>
            <a:ext cx="336833" cy="329756"/>
          </a:xfrm>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p:txBody>
          <a:bodyPr/>
          <a:lstStyle>
            <a:lvl1pPr marL="0" indent="0">
              <a:lnSpc>
                <a:spcPct val="100000"/>
              </a:lnSpc>
              <a:spcAft>
                <a:spcPts val="1800"/>
              </a:spcAft>
              <a:buClr>
                <a:schemeClr val="accent5"/>
              </a:buClr>
              <a:buNone/>
              <a:defRPr/>
            </a:lvl1pPr>
            <a:lvl2pPr marL="279400" indent="-250825">
              <a:buClr>
                <a:schemeClr val="accent5"/>
              </a:buClr>
              <a:buFont typeface="Arial" pitchFamily="34" charset="0"/>
              <a:buChar char="•"/>
              <a:defRPr/>
            </a:lvl2pPr>
            <a:lvl3pPr marL="515938" indent="-250825">
              <a:buClr>
                <a:schemeClr val="accent5"/>
              </a:buClr>
              <a:buFont typeface="BentonSansF Book" pitchFamily="50" charset="0"/>
              <a:buChar char="–"/>
              <a:defRPr/>
            </a:lvl3pPr>
            <a:lvl4pPr marL="801688" indent="-250825">
              <a:buClr>
                <a:schemeClr val="accent5"/>
              </a:buClr>
              <a:buFont typeface="Arial" pitchFamily="34" charset="0"/>
              <a:buChar char="•"/>
              <a:defRPr/>
            </a:lvl4pPr>
            <a:lvl5pPr marL="1085850" indent="-250825">
              <a:buClr>
                <a:schemeClr val="accent5"/>
              </a:buClr>
              <a:buFont typeface="BentonSansF Book" pitchFamily="50" charset="0"/>
              <a:buChar char="–"/>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13" name="Picture 12">
            <a:extLst>
              <a:ext uri="{FF2B5EF4-FFF2-40B4-BE49-F238E27FC236}">
                <a16:creationId xmlns:a16="http://schemas.microsoft.com/office/drawing/2014/main" id="{C989503B-D9D4-8E44-9C5F-AECD3FFB7D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16548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52065"/>
            <a:ext cx="336833" cy="329756"/>
          </a:xfrm>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81125"/>
            <a:ext cx="4025899" cy="4719638"/>
          </a:xfrm>
        </p:spPr>
        <p:txBody>
          <a:bodyPr>
            <a:normAutofit/>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9" name="Content Placeholder 9"/>
          <p:cNvSpPr>
            <a:spLocks noGrp="1"/>
          </p:cNvSpPr>
          <p:nvPr>
            <p:ph sz="quarter" idx="13" hasCustomPrompt="1"/>
          </p:nvPr>
        </p:nvSpPr>
        <p:spPr>
          <a:xfrm>
            <a:off x="4659314" y="1381125"/>
            <a:ext cx="4025899" cy="4719638"/>
          </a:xfrm>
          <a:prstGeom prst="roundRect">
            <a:avLst>
              <a:gd name="adj" fmla="val 1970"/>
            </a:avLst>
          </a:prstGeom>
        </p:spPr>
        <p:txBody>
          <a:bodyPr>
            <a:normAutofit/>
          </a:bodyPr>
          <a:lstStyle>
            <a:lvl1pPr>
              <a:buClr>
                <a:schemeClr val="accent5"/>
              </a:buClr>
              <a:defRPr sz="2000"/>
            </a:lvl1pPr>
            <a:lvl2pPr>
              <a:buClr>
                <a:schemeClr val="accent5"/>
              </a:buClr>
              <a:defRPr sz="1800"/>
            </a:lvl2pPr>
            <a:lvl3pPr>
              <a:buClr>
                <a:schemeClr val="accent5"/>
              </a:buClr>
              <a:defRPr sz="1600"/>
            </a:lvl3pPr>
            <a:lvl4pPr>
              <a:buClr>
                <a:schemeClr val="accent5"/>
              </a:buClr>
              <a:defRPr sz="1400"/>
            </a:lvl4pPr>
            <a:lvl5pPr>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14" name="Picture 13">
            <a:extLst>
              <a:ext uri="{FF2B5EF4-FFF2-40B4-BE49-F238E27FC236}">
                <a16:creationId xmlns:a16="http://schemas.microsoft.com/office/drawing/2014/main" id="{FB32736E-C2EE-CE4E-AF5D-CD8F67E0FD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1620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Content Paragraph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40913"/>
            <a:ext cx="336833" cy="329756"/>
          </a:xfrm>
        </p:spPr>
        <p:txBody>
          <a:bodyPr/>
          <a:lstStyle/>
          <a:p>
            <a:fld id="{5BD36294-2849-48A8-8531-5354CF3095D2}" type="slidenum">
              <a:rPr lang="en-US" smtClean="0"/>
              <a:t>‹#›</a:t>
            </a:fld>
            <a:endParaRPr lang="en-US"/>
          </a:p>
        </p:txBody>
      </p:sp>
      <p:sp>
        <p:nvSpPr>
          <p:cNvPr id="10" name="Content Placeholder 9"/>
          <p:cNvSpPr>
            <a:spLocks noGrp="1"/>
          </p:cNvSpPr>
          <p:nvPr>
            <p:ph sz="quarter" idx="12" hasCustomPrompt="1"/>
          </p:nvPr>
        </p:nvSpPr>
        <p:spPr>
          <a:xfrm>
            <a:off x="457201" y="1375283"/>
            <a:ext cx="4025899" cy="4725480"/>
          </a:xfrm>
        </p:spPr>
        <p:txBody>
          <a:bodyPr>
            <a:normAutofit/>
          </a:bodyPr>
          <a:lstStyle>
            <a:lvl1pPr marL="0" indent="0">
              <a:lnSpc>
                <a:spcPct val="100000"/>
              </a:lnSpc>
              <a:spcAft>
                <a:spcPts val="1600"/>
              </a:spcAft>
              <a:buNone/>
              <a:defRPr sz="2000"/>
            </a:lvl1pPr>
            <a:lvl2pPr marL="279400" indent="-250825">
              <a:buClr>
                <a:schemeClr val="accent5"/>
              </a:buClr>
              <a:defRPr sz="1800"/>
            </a:lvl2pPr>
            <a:lvl3pPr marL="515938" indent="-250825">
              <a:buClr>
                <a:schemeClr val="accent5"/>
              </a:buClr>
              <a:defRPr sz="1600"/>
            </a:lvl3pPr>
            <a:lvl4pPr marL="801688" indent="-250825">
              <a:buClr>
                <a:schemeClr val="accent5"/>
              </a:buClr>
              <a:defRPr sz="1400"/>
            </a:lvl4pPr>
            <a:lvl5pPr marL="1085850" indent="-250825">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7" name="Content Placeholder 9"/>
          <p:cNvSpPr>
            <a:spLocks noGrp="1"/>
          </p:cNvSpPr>
          <p:nvPr>
            <p:ph sz="quarter" idx="13" hasCustomPrompt="1"/>
          </p:nvPr>
        </p:nvSpPr>
        <p:spPr>
          <a:xfrm>
            <a:off x="4659314" y="1375283"/>
            <a:ext cx="4025899" cy="4725480"/>
          </a:xfrm>
          <a:prstGeom prst="roundRect">
            <a:avLst>
              <a:gd name="adj" fmla="val 2505"/>
            </a:avLst>
          </a:prstGeom>
        </p:spPr>
        <p:txBody>
          <a:bodyPr>
            <a:normAutofit/>
          </a:bodyPr>
          <a:lstStyle>
            <a:lvl1pPr marL="0" indent="0">
              <a:lnSpc>
                <a:spcPct val="100000"/>
              </a:lnSpc>
              <a:spcAft>
                <a:spcPts val="1600"/>
              </a:spcAft>
              <a:buNone/>
              <a:defRPr sz="2000"/>
            </a:lvl1pPr>
            <a:lvl2pPr marL="279400" indent="-250825">
              <a:buClr>
                <a:schemeClr val="accent5"/>
              </a:buClr>
              <a:defRPr sz="1800"/>
            </a:lvl2pPr>
            <a:lvl3pPr marL="515938" indent="-250825">
              <a:buClr>
                <a:schemeClr val="accent5"/>
              </a:buClr>
              <a:defRPr sz="1600"/>
            </a:lvl3pPr>
            <a:lvl4pPr marL="801688" indent="-250825">
              <a:buClr>
                <a:schemeClr val="accent5"/>
              </a:buClr>
              <a:defRPr sz="1400"/>
            </a:lvl4pPr>
            <a:lvl5pPr marL="1085850" indent="-250825">
              <a:buClr>
                <a:schemeClr val="accent5"/>
              </a:buClr>
              <a:defRPr sz="1200"/>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2" name="Title 1"/>
          <p:cNvSpPr>
            <a:spLocks noGrp="1"/>
          </p:cNvSpPr>
          <p:nvPr>
            <p:ph type="title"/>
          </p:nvPr>
        </p:nvSpPr>
        <p:spPr/>
        <p:txBody>
          <a:bodyPr/>
          <a:lstStyle/>
          <a:p>
            <a:r>
              <a:rPr lang="en-US"/>
              <a:t>Click to edit Master title style</a:t>
            </a:r>
            <a:endParaRPr lang="en-CA"/>
          </a:p>
        </p:txBody>
      </p:sp>
      <p:pic>
        <p:nvPicPr>
          <p:cNvPr id="13" name="Picture 12">
            <a:extLst>
              <a:ext uri="{FF2B5EF4-FFF2-40B4-BE49-F238E27FC236}">
                <a16:creationId xmlns:a16="http://schemas.microsoft.com/office/drawing/2014/main" id="{A38444AA-2F4E-E642-8931-74E4F52314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30273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2" name="Title 1"/>
          <p:cNvSpPr>
            <a:spLocks noGrp="1"/>
          </p:cNvSpPr>
          <p:nvPr>
            <p:ph type="title"/>
          </p:nvPr>
        </p:nvSpPr>
        <p:spPr/>
        <p:txBody>
          <a:bodyPr/>
          <a:lstStyle>
            <a:lvl1pPr>
              <a:defRPr sz="2800"/>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7B9C2D40-5470-CB49-B7A2-F1E42693F5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Tree>
    <p:extLst>
      <p:ext uri="{BB962C8B-B14F-4D97-AF65-F5344CB8AC3E}">
        <p14:creationId xmlns:p14="http://schemas.microsoft.com/office/powerpoint/2010/main" val="195400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Transition Green">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3999" cy="6858000"/>
          </a:xfrm>
          <a:solidFill>
            <a:schemeClr val="bg2">
              <a:lumMod val="95000"/>
            </a:schemeClr>
          </a:solidFill>
        </p:spPr>
        <p:txBody>
          <a:bodyPr lIns="182880" tIns="182880" rIns="3657600">
            <a:normAutofit/>
          </a:bodyPr>
          <a:lstStyle>
            <a:lvl1pPr marL="0" indent="0">
              <a:buNone/>
              <a:defRPr sz="2000" baseline="0"/>
            </a:lvl1pPr>
          </a:lstStyle>
          <a:p>
            <a:r>
              <a:rPr lang="en-US" dirty="0"/>
              <a:t>The title text box is full-slide with a masking graphic fill. To mask an image:</a:t>
            </a:r>
            <a:br>
              <a:rPr lang="en-US" dirty="0"/>
            </a:br>
            <a:br>
              <a:rPr lang="en-US" dirty="0"/>
            </a:br>
            <a:r>
              <a:rPr lang="en-US" dirty="0"/>
              <a:t>Step 1: Select the box and use Arrange menu on the Home tab or Drawing Tools &gt; Format tab to “Send to Back.”</a:t>
            </a:r>
            <a:br>
              <a:rPr lang="en-US" dirty="0"/>
            </a:br>
            <a:r>
              <a:rPr lang="en-US" dirty="0"/>
              <a:t>Step 2: Click picture icon to insert image.</a:t>
            </a:r>
            <a:br>
              <a:rPr lang="en-US" dirty="0"/>
            </a:br>
            <a:r>
              <a:rPr lang="en-US" dirty="0"/>
              <a:t>Step 3: Once image has been inserted, use Arrange menu to “Send to Back.”</a:t>
            </a:r>
            <a:endParaRPr lang="en-CA" dirty="0"/>
          </a:p>
        </p:txBody>
      </p:sp>
      <p:sp>
        <p:nvSpPr>
          <p:cNvPr id="6" name="Slide Number Placeholder 5"/>
          <p:cNvSpPr>
            <a:spLocks noGrp="1"/>
          </p:cNvSpPr>
          <p:nvPr>
            <p:ph type="sldNum" sz="quarter" idx="11"/>
          </p:nvPr>
        </p:nvSpPr>
        <p:spPr>
          <a:xfrm>
            <a:off x="8348380" y="6463214"/>
            <a:ext cx="336833" cy="329756"/>
          </a:xfrm>
        </p:spPr>
        <p:txBody>
          <a:bodyPr/>
          <a:lstStyle/>
          <a:p>
            <a:fld id="{5BD36294-2849-48A8-8531-5354CF3095D2}" type="slidenum">
              <a:rPr lang="en-US" smtClean="0"/>
              <a:t>‹#›</a:t>
            </a:fld>
            <a:endParaRPr lang="en-US" dirty="0"/>
          </a:p>
        </p:txBody>
      </p:sp>
      <p:pic>
        <p:nvPicPr>
          <p:cNvPr id="11" name="Picture 10">
            <a:extLst>
              <a:ext uri="{FF2B5EF4-FFF2-40B4-BE49-F238E27FC236}">
                <a16:creationId xmlns:a16="http://schemas.microsoft.com/office/drawing/2014/main" id="{CC1E4DD5-E5A9-1B44-A044-0EBAC2E4B4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
        <p:nvSpPr>
          <p:cNvPr id="8" name="Rectangle 7"/>
          <p:cNvSpPr/>
          <p:nvPr userDrawn="1"/>
        </p:nvSpPr>
        <p:spPr>
          <a:xfrm>
            <a:off x="0" y="0"/>
            <a:ext cx="9144000" cy="175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p:cNvSpPr>
            <a:spLocks noGrp="1"/>
          </p:cNvSpPr>
          <p:nvPr>
            <p:ph type="body" sz="quarter" idx="10"/>
          </p:nvPr>
        </p:nvSpPr>
        <p:spPr>
          <a:xfrm>
            <a:off x="457200" y="49683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endParaRPr lang="en-US" dirty="0"/>
          </a:p>
        </p:txBody>
      </p:sp>
      <p:sp>
        <p:nvSpPr>
          <p:cNvPr id="12" name="Title 1"/>
          <p:cNvSpPr>
            <a:spLocks noGrp="1"/>
          </p:cNvSpPr>
          <p:nvPr>
            <p:ph type="ctrTitle"/>
          </p:nvPr>
        </p:nvSpPr>
        <p:spPr>
          <a:xfrm>
            <a:off x="457201" y="4066500"/>
            <a:ext cx="4114800" cy="783578"/>
          </a:xfrm>
        </p:spPr>
        <p:txBody>
          <a:bodyPr/>
          <a:lstStyle/>
          <a:p>
            <a:endParaRPr lang="en-US" dirty="0"/>
          </a:p>
        </p:txBody>
      </p:sp>
    </p:spTree>
    <p:extLst>
      <p:ext uri="{BB962C8B-B14F-4D97-AF65-F5344CB8AC3E}">
        <p14:creationId xmlns:p14="http://schemas.microsoft.com/office/powerpoint/2010/main" val="38198244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ransition Orange">
    <p:spTree>
      <p:nvGrpSpPr>
        <p:cNvPr id="1" name=""/>
        <p:cNvGrpSpPr/>
        <p:nvPr/>
      </p:nvGrpSpPr>
      <p:grpSpPr>
        <a:xfrm>
          <a:off x="0" y="0"/>
          <a:ext cx="0" cy="0"/>
          <a:chOff x="0" y="0"/>
          <a:chExt cx="0" cy="0"/>
        </a:xfrm>
      </p:grpSpPr>
      <p:sp>
        <p:nvSpPr>
          <p:cNvPr id="10" name="Picture Placeholder 3"/>
          <p:cNvSpPr>
            <a:spLocks noGrp="1"/>
          </p:cNvSpPr>
          <p:nvPr>
            <p:ph type="pic" sz="quarter" idx="12" hasCustomPrompt="1"/>
          </p:nvPr>
        </p:nvSpPr>
        <p:spPr>
          <a:xfrm>
            <a:off x="0" y="0"/>
            <a:ext cx="9144000" cy="6858000"/>
          </a:xfrm>
          <a:solidFill>
            <a:schemeClr val="bg2">
              <a:lumMod val="95000"/>
            </a:schemeClr>
          </a:solidFill>
        </p:spPr>
        <p:txBody>
          <a:bodyPr lIns="182880" tIns="182880" rIns="3657600">
            <a:normAutofit/>
          </a:bodyPr>
          <a:lstStyle>
            <a:lvl1pPr marL="0" indent="0">
              <a:buNone/>
              <a:defRPr sz="2000"/>
            </a:lvl1pPr>
          </a:lstStyle>
          <a:p>
            <a:r>
              <a:rPr lang="en-US" dirty="0"/>
              <a:t>The title text box is full-slide with a masking graphic fill. To mask an image:</a:t>
            </a:r>
            <a:br>
              <a:rPr lang="en-US" dirty="0"/>
            </a:br>
            <a:br>
              <a:rPr lang="en-US" dirty="0"/>
            </a:br>
            <a:r>
              <a:rPr lang="en-US" dirty="0"/>
              <a:t>Step 1: Select the box and use Arrange menu on the Home tab or Drawing Tools &gt; Format tab to “Send to Back.”</a:t>
            </a:r>
            <a:br>
              <a:rPr lang="en-US" dirty="0"/>
            </a:br>
            <a:r>
              <a:rPr lang="en-US" dirty="0"/>
              <a:t>Step 2: Click picture icon to insert image.</a:t>
            </a:r>
            <a:br>
              <a:rPr lang="en-US" dirty="0"/>
            </a:br>
            <a:r>
              <a:rPr lang="en-US" dirty="0"/>
              <a:t>Step 3: Once image has been inserted, use Arrange menu to “Send to Back.”</a:t>
            </a:r>
            <a:endParaRPr lang="en-CA" dirty="0"/>
          </a:p>
        </p:txBody>
      </p:sp>
      <p:sp>
        <p:nvSpPr>
          <p:cNvPr id="6" name="Slide Number Placeholder 5"/>
          <p:cNvSpPr>
            <a:spLocks noGrp="1"/>
          </p:cNvSpPr>
          <p:nvPr>
            <p:ph type="sldNum" sz="quarter" idx="11"/>
          </p:nvPr>
        </p:nvSpPr>
        <p:spPr>
          <a:xfrm>
            <a:off x="8348380" y="6440912"/>
            <a:ext cx="336833" cy="329756"/>
          </a:xfrm>
        </p:spPr>
        <p:txBody>
          <a:bodyPr/>
          <a:lstStyle/>
          <a:p>
            <a:fld id="{5BD36294-2849-48A8-8531-5354CF3095D2}" type="slidenum">
              <a:rPr lang="en-US" smtClean="0"/>
              <a:t>‹#›</a:t>
            </a:fld>
            <a:endParaRPr lang="en-US" dirty="0"/>
          </a:p>
        </p:txBody>
      </p:sp>
      <p:sp>
        <p:nvSpPr>
          <p:cNvPr id="9" name="Text Placeholder 8"/>
          <p:cNvSpPr>
            <a:spLocks noGrp="1"/>
          </p:cNvSpPr>
          <p:nvPr>
            <p:ph type="body" sz="quarter" idx="10"/>
          </p:nvPr>
        </p:nvSpPr>
        <p:spPr>
          <a:xfrm>
            <a:off x="457200" y="4968301"/>
            <a:ext cx="4114800" cy="426637"/>
          </a:xfrm>
        </p:spPr>
        <p:txBody>
          <a:bodyPr>
            <a:noAutofit/>
          </a:bodyPr>
          <a:lstStyle>
            <a:lvl1pPr marL="0" indent="0">
              <a:lnSpc>
                <a:spcPct val="100000"/>
              </a:lnSpc>
              <a:spcAft>
                <a:spcPct val="0"/>
              </a:spcAft>
              <a:buNone/>
              <a:defRPr sz="1800" baseline="0">
                <a:solidFill>
                  <a:schemeClr val="tx1"/>
                </a:solidFill>
              </a:defRPr>
            </a:lvl1pPr>
            <a:lvl2pPr marL="0" indent="0">
              <a:lnSpc>
                <a:spcPct val="100000"/>
              </a:lnSpc>
              <a:spcAft>
                <a:spcPct val="0"/>
              </a:spcAft>
              <a:buNone/>
              <a:defRPr sz="1900">
                <a:solidFill>
                  <a:schemeClr val="bg1"/>
                </a:solidFill>
              </a:defRPr>
            </a:lvl2pPr>
            <a:lvl3pPr marL="468000" indent="0">
              <a:buNone/>
              <a:defRPr/>
            </a:lvl3pPr>
          </a:lstStyle>
          <a:p>
            <a:pPr lvl="0"/>
            <a:endParaRPr lang="en-US" dirty="0"/>
          </a:p>
        </p:txBody>
      </p:sp>
      <p:pic>
        <p:nvPicPr>
          <p:cNvPr id="8" name="Picture 7">
            <a:extLst>
              <a:ext uri="{FF2B5EF4-FFF2-40B4-BE49-F238E27FC236}">
                <a16:creationId xmlns:a16="http://schemas.microsoft.com/office/drawing/2014/main" id="{120B83DB-ED66-7245-9B90-B495612F63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7696" y="6101564"/>
            <a:ext cx="2507540" cy="659879"/>
          </a:xfrm>
          <a:prstGeom prst="rect">
            <a:avLst/>
          </a:prstGeom>
        </p:spPr>
      </p:pic>
      <p:sp>
        <p:nvSpPr>
          <p:cNvPr id="7" name="Rectangle 6"/>
          <p:cNvSpPr/>
          <p:nvPr userDrawn="1"/>
        </p:nvSpPr>
        <p:spPr>
          <a:xfrm>
            <a:off x="0" y="0"/>
            <a:ext cx="9144000" cy="175630"/>
          </a:xfrm>
          <a:prstGeom prst="rect">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457201" y="4066500"/>
            <a:ext cx="4114800" cy="783578"/>
          </a:xfrm>
        </p:spPr>
        <p:txBody>
          <a:bodyPr/>
          <a:lstStyle/>
          <a:p>
            <a:endParaRPr lang="en-US" dirty="0"/>
          </a:p>
        </p:txBody>
      </p:sp>
    </p:spTree>
    <p:extLst>
      <p:ext uri="{BB962C8B-B14F-4D97-AF65-F5344CB8AC3E}">
        <p14:creationId xmlns:p14="http://schemas.microsoft.com/office/powerpoint/2010/main" val="40309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0933"/>
            <a:ext cx="8228012" cy="795867"/>
          </a:xfrm>
          <a:prstGeom prst="rect">
            <a:avLst/>
          </a:prstGeom>
        </p:spPr>
        <p:txBody>
          <a:bodyPr vert="horz" lIns="0" tIns="0" rIns="0" bIns="0" rtlCol="0" anchor="b" anchorCtr="0">
            <a:noAutofit/>
          </a:bodyPr>
          <a:lstStyle/>
          <a:p>
            <a:r>
              <a:rPr lang="en-CA" dirty="0"/>
              <a:t>Click to add text </a:t>
            </a:r>
            <a:endParaRPr lang="en-US" dirty="0"/>
          </a:p>
        </p:txBody>
      </p:sp>
      <p:sp>
        <p:nvSpPr>
          <p:cNvPr id="3" name="Text Placeholder 2"/>
          <p:cNvSpPr>
            <a:spLocks noGrp="1"/>
          </p:cNvSpPr>
          <p:nvPr>
            <p:ph type="body" idx="1"/>
          </p:nvPr>
        </p:nvSpPr>
        <p:spPr>
          <a:xfrm>
            <a:off x="457201" y="1381125"/>
            <a:ext cx="8228012" cy="4719638"/>
          </a:xfrm>
          <a:prstGeom prst="rect">
            <a:avLst/>
          </a:prstGeom>
        </p:spPr>
        <p:txBody>
          <a:bodyPr vert="horz" lIns="0" tIns="0" rIns="0" bIns="0" rtlCol="0">
            <a:normAutofit/>
          </a:body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endParaRPr lang="en-US" dirty="0"/>
          </a:p>
        </p:txBody>
      </p:sp>
      <p:sp>
        <p:nvSpPr>
          <p:cNvPr id="6" name="Slide Number Placeholder 5"/>
          <p:cNvSpPr>
            <a:spLocks noGrp="1"/>
          </p:cNvSpPr>
          <p:nvPr>
            <p:ph type="sldNum" sz="quarter" idx="4"/>
          </p:nvPr>
        </p:nvSpPr>
        <p:spPr>
          <a:xfrm>
            <a:off x="8348380" y="6318251"/>
            <a:ext cx="336833" cy="329756"/>
          </a:xfrm>
          <a:prstGeom prst="rect">
            <a:avLst/>
          </a:prstGeom>
        </p:spPr>
        <p:txBody>
          <a:bodyPr vert="horz" lIns="0" tIns="0" rIns="0" bIns="0" rtlCol="0" anchor="ctr"/>
          <a:lstStyle>
            <a:lvl1pPr algn="r">
              <a:defRPr sz="800" b="1" i="0">
                <a:solidFill>
                  <a:schemeClr val="accent6"/>
                </a:solidFill>
              </a:defRPr>
            </a:lvl1pPr>
          </a:lstStyle>
          <a:p>
            <a:fld id="{5BD36294-2849-48A8-8531-5354CF3095D2}" type="slidenum">
              <a:rPr lang="en-US" smtClean="0"/>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75" r:id="rId3"/>
    <p:sldLayoutId id="2147483679" r:id="rId4"/>
    <p:sldLayoutId id="2147483680" r:id="rId5"/>
    <p:sldLayoutId id="2147483681" r:id="rId6"/>
    <p:sldLayoutId id="2147483682" r:id="rId7"/>
    <p:sldLayoutId id="2147483674" r:id="rId8"/>
    <p:sldLayoutId id="2147483694" r:id="rId9"/>
    <p:sldLayoutId id="2147483695" r:id="rId10"/>
    <p:sldLayoutId id="2147483673" r:id="rId11"/>
    <p:sldLayoutId id="2147483678" r:id="rId12"/>
    <p:sldLayoutId id="2147483677" r:id="rId13"/>
    <p:sldLayoutId id="2147483684" r:id="rId14"/>
    <p:sldLayoutId id="2147483689" r:id="rId15"/>
    <p:sldLayoutId id="2147483691" r:id="rId16"/>
    <p:sldLayoutId id="2147483697" r:id="rId17"/>
  </p:sldLayoutIdLst>
  <p:hf hdr="0" ftr="0" dt="0"/>
  <p:txStyles>
    <p:titleStyle>
      <a:lvl1pPr algn="l" defTabSz="914400" rtl="0" eaLnBrk="1" latinLnBrk="0" hangingPunct="1">
        <a:lnSpc>
          <a:spcPts val="2600"/>
        </a:lnSpc>
        <a:spcBef>
          <a:spcPct val="0"/>
        </a:spcBef>
        <a:buNone/>
        <a:defRPr sz="2800" b="0" kern="1200">
          <a:solidFill>
            <a:schemeClr val="tx2"/>
          </a:solidFill>
          <a:latin typeface="Calibri" pitchFamily="34" charset="0"/>
          <a:ea typeface="+mj-ea"/>
          <a:cs typeface="Calibri" pitchFamily="34" charset="0"/>
        </a:defRPr>
      </a:lvl1pPr>
    </p:titleStyle>
    <p:bodyStyle>
      <a:lvl1pPr marL="342900" indent="-342900" algn="l" defTabSz="914400" rtl="0" eaLnBrk="1" latinLnBrk="0" hangingPunct="1">
        <a:lnSpc>
          <a:spcPct val="100000"/>
        </a:lnSpc>
        <a:spcBef>
          <a:spcPct val="0"/>
        </a:spcBef>
        <a:spcAft>
          <a:spcPts val="1000"/>
        </a:spcAft>
        <a:buClr>
          <a:schemeClr val="accent5"/>
        </a:buClr>
        <a:buFont typeface="Arial" pitchFamily="34" charset="0"/>
        <a:buChar char="•"/>
        <a:defRPr sz="2400" b="0" kern="1200">
          <a:solidFill>
            <a:schemeClr val="tx1"/>
          </a:solidFill>
          <a:latin typeface="Calibri" pitchFamily="34" charset="0"/>
          <a:ea typeface="+mn-ea"/>
          <a:cs typeface="Calibri" pitchFamily="34" charset="0"/>
        </a:defRPr>
      </a:lvl1pPr>
      <a:lvl2pPr marL="468000" indent="-252000" algn="l" defTabSz="914400" rtl="0" eaLnBrk="1" latinLnBrk="0" hangingPunct="1">
        <a:lnSpc>
          <a:spcPct val="100000"/>
        </a:lnSpc>
        <a:spcBef>
          <a:spcPct val="0"/>
        </a:spcBef>
        <a:spcAft>
          <a:spcPts val="1200"/>
        </a:spcAft>
        <a:buClr>
          <a:schemeClr val="accent5"/>
        </a:buClr>
        <a:buFont typeface="BentonSansF Book" pitchFamily="50" charset="0"/>
        <a:buChar char="–"/>
        <a:defRPr sz="2000" kern="1200">
          <a:solidFill>
            <a:schemeClr val="tx1"/>
          </a:solidFill>
          <a:latin typeface="Calibri" pitchFamily="34" charset="0"/>
          <a:ea typeface="+mn-ea"/>
          <a:cs typeface="Calibri" pitchFamily="34" charset="0"/>
        </a:defRPr>
      </a:lvl2pPr>
      <a:lvl3pPr marL="720000" indent="-252000" algn="l" defTabSz="914400" rtl="0" eaLnBrk="1" latinLnBrk="0" hangingPunct="1">
        <a:lnSpc>
          <a:spcPct val="100000"/>
        </a:lnSpc>
        <a:spcBef>
          <a:spcPct val="0"/>
        </a:spcBef>
        <a:spcAft>
          <a:spcPts val="1400"/>
        </a:spcAft>
        <a:buClr>
          <a:schemeClr val="accent5"/>
        </a:buClr>
        <a:buSzTx/>
        <a:buFont typeface="Arial" pitchFamily="34" charset="0"/>
        <a:buChar char="•"/>
        <a:defRPr sz="1800" kern="1200" baseline="0">
          <a:solidFill>
            <a:schemeClr val="tx1"/>
          </a:solidFill>
          <a:latin typeface="Calibri" pitchFamily="34" charset="0"/>
          <a:ea typeface="+mn-ea"/>
          <a:cs typeface="Calibri" pitchFamily="34" charset="0"/>
        </a:defRPr>
      </a:lvl3pPr>
      <a:lvl4pPr marL="972000" indent="-252000" algn="l" defTabSz="914400" rtl="0" eaLnBrk="1" latinLnBrk="0" hangingPunct="1">
        <a:lnSpc>
          <a:spcPct val="100000"/>
        </a:lnSpc>
        <a:spcBef>
          <a:spcPct val="0"/>
        </a:spcBef>
        <a:spcAft>
          <a:spcPts val="1600"/>
        </a:spcAft>
        <a:buClr>
          <a:schemeClr val="accent5"/>
        </a:buClr>
        <a:buSzTx/>
        <a:buFont typeface="BentonSansF Book" pitchFamily="50" charset="0"/>
        <a:buChar char="–"/>
        <a:defRPr sz="1600" kern="1200" baseline="0">
          <a:solidFill>
            <a:schemeClr val="tx1"/>
          </a:solidFill>
          <a:latin typeface="Calibri" pitchFamily="34" charset="0"/>
          <a:ea typeface="+mn-ea"/>
          <a:cs typeface="Calibri" pitchFamily="34" charset="0"/>
        </a:defRPr>
      </a:lvl4pPr>
      <a:lvl5pPr marL="1224000" indent="-252000" algn="l" defTabSz="914400" rtl="0" eaLnBrk="1" latinLnBrk="0" hangingPunct="1">
        <a:lnSpc>
          <a:spcPct val="100000"/>
        </a:lnSpc>
        <a:spcBef>
          <a:spcPct val="0"/>
        </a:spcBef>
        <a:spcAft>
          <a:spcPts val="1600"/>
        </a:spcAft>
        <a:buClr>
          <a:schemeClr val="accent5"/>
        </a:buClr>
        <a:buSzTx/>
        <a:buFont typeface="Arial" pitchFamily="34" charset="0"/>
        <a:buChar char="•"/>
        <a:defRPr sz="14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sciencedirect.com/science/article/abs/pii/S1368837516301324#!"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BE1D080-B200-47E6-8E5A-D963F0ADD144}"/>
              </a:ext>
            </a:extLst>
          </p:cNvPr>
          <p:cNvPicPr>
            <a:picLocks noChangeAspect="1"/>
          </p:cNvPicPr>
          <p:nvPr/>
        </p:nvPicPr>
        <p:blipFill>
          <a:blip r:embed="rId2"/>
          <a:stretch>
            <a:fillRect/>
          </a:stretch>
        </p:blipFill>
        <p:spPr>
          <a:xfrm>
            <a:off x="1143000" y="869849"/>
            <a:ext cx="6762793" cy="5130902"/>
          </a:xfrm>
          <a:prstGeom prst="rect">
            <a:avLst/>
          </a:prstGeom>
        </p:spPr>
      </p:pic>
      <p:pic>
        <p:nvPicPr>
          <p:cNvPr id="5" name="Picture 4">
            <a:extLst>
              <a:ext uri="{FF2B5EF4-FFF2-40B4-BE49-F238E27FC236}">
                <a16:creationId xmlns:a16="http://schemas.microsoft.com/office/drawing/2014/main" id="{0EA46F03-432A-6548-920B-207398F20D1E}"/>
              </a:ext>
            </a:extLst>
          </p:cNvPr>
          <p:cNvPicPr>
            <a:picLocks noChangeAspect="1"/>
          </p:cNvPicPr>
          <p:nvPr/>
        </p:nvPicPr>
        <p:blipFill>
          <a:blip r:embed="rId3"/>
          <a:stretch>
            <a:fillRect/>
          </a:stretch>
        </p:blipFill>
        <p:spPr>
          <a:xfrm>
            <a:off x="0" y="0"/>
            <a:ext cx="9070144" cy="6802608"/>
          </a:xfrm>
          <a:prstGeom prst="rect">
            <a:avLst/>
          </a:prstGeom>
        </p:spPr>
      </p:pic>
      <p:sp>
        <p:nvSpPr>
          <p:cNvPr id="4" name="TextBox 3">
            <a:extLst>
              <a:ext uri="{FF2B5EF4-FFF2-40B4-BE49-F238E27FC236}">
                <a16:creationId xmlns:a16="http://schemas.microsoft.com/office/drawing/2014/main" id="{49B3EFCE-243D-354A-B1BC-14FA0A836941}"/>
              </a:ext>
            </a:extLst>
          </p:cNvPr>
          <p:cNvSpPr txBox="1"/>
          <p:nvPr/>
        </p:nvSpPr>
        <p:spPr>
          <a:xfrm>
            <a:off x="73856" y="2671982"/>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311420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10</a:t>
            </a:fld>
            <a:endParaRPr lang="en-US"/>
          </a:p>
        </p:txBody>
      </p:sp>
      <p:sp>
        <p:nvSpPr>
          <p:cNvPr id="3" name="Content Placeholder 2"/>
          <p:cNvSpPr>
            <a:spLocks noGrp="1"/>
          </p:cNvSpPr>
          <p:nvPr>
            <p:ph sz="quarter" idx="12"/>
          </p:nvPr>
        </p:nvSpPr>
        <p:spPr/>
        <p:txBody>
          <a:bodyPr/>
          <a:lstStyle/>
          <a:p>
            <a:r>
              <a:rPr lang="en-US" altLang="en-US" sz="2400" dirty="0"/>
              <a:t>Paranasal sinus</a:t>
            </a:r>
          </a:p>
          <a:p>
            <a:r>
              <a:rPr lang="en-US" altLang="en-US" sz="2400" dirty="0"/>
              <a:t>Nasopharynx</a:t>
            </a:r>
          </a:p>
          <a:p>
            <a:r>
              <a:rPr lang="en-US" altLang="en-US" sz="2400" dirty="0"/>
              <a:t>Oral cavity</a:t>
            </a:r>
          </a:p>
          <a:p>
            <a:r>
              <a:rPr lang="en-US" altLang="en-US" sz="2400" dirty="0"/>
              <a:t>Pharynx</a:t>
            </a:r>
          </a:p>
          <a:p>
            <a:pPr lvl="1"/>
            <a:r>
              <a:rPr lang="en-US" altLang="en-US" sz="2400" dirty="0"/>
              <a:t>Oropharynx</a:t>
            </a:r>
          </a:p>
          <a:p>
            <a:pPr lvl="1"/>
            <a:r>
              <a:rPr lang="en-US" altLang="en-US" sz="2400" dirty="0"/>
              <a:t>Hypopharynx</a:t>
            </a:r>
          </a:p>
          <a:p>
            <a:pPr lvl="1"/>
            <a:r>
              <a:rPr lang="en-US" altLang="en-US" sz="2400" dirty="0"/>
              <a:t>Larynx</a:t>
            </a:r>
          </a:p>
          <a:p>
            <a:r>
              <a:rPr lang="en-US" altLang="en-US" sz="2400" dirty="0"/>
              <a:t>Salivary glands</a:t>
            </a:r>
          </a:p>
          <a:p>
            <a:endParaRPr lang="en-US" dirty="0"/>
          </a:p>
        </p:txBody>
      </p:sp>
      <p:sp>
        <p:nvSpPr>
          <p:cNvPr id="5" name="Title 4"/>
          <p:cNvSpPr>
            <a:spLocks noGrp="1"/>
          </p:cNvSpPr>
          <p:nvPr>
            <p:ph type="title"/>
          </p:nvPr>
        </p:nvSpPr>
        <p:spPr/>
        <p:txBody>
          <a:bodyPr/>
          <a:lstStyle/>
          <a:p>
            <a:pPr algn="ctr"/>
            <a:r>
              <a:rPr lang="en-US" sz="3200" dirty="0"/>
              <a:t>Head and Neck Cancer</a:t>
            </a:r>
          </a:p>
        </p:txBody>
      </p:sp>
      <p:pic>
        <p:nvPicPr>
          <p:cNvPr id="6" name="Picture 2" descr="G:\HeadNeckCancerRegions-enlarge.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l="8768" t="8163" r="3189"/>
          <a:stretch>
            <a:fillRect/>
          </a:stretch>
        </p:blipFill>
        <p:spPr bwMode="auto">
          <a:xfrm>
            <a:off x="3838824" y="1375283"/>
            <a:ext cx="5305176" cy="442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10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11</a:t>
            </a:fld>
            <a:endParaRPr lang="en-US"/>
          </a:p>
        </p:txBody>
      </p:sp>
      <p:sp>
        <p:nvSpPr>
          <p:cNvPr id="3" name="Content Placeholder 2"/>
          <p:cNvSpPr>
            <a:spLocks noGrp="1"/>
          </p:cNvSpPr>
          <p:nvPr>
            <p:ph sz="quarter" idx="12"/>
          </p:nvPr>
        </p:nvSpPr>
        <p:spPr/>
        <p:txBody>
          <a:bodyPr>
            <a:normAutofit lnSpcReduction="10000"/>
          </a:bodyPr>
          <a:lstStyle/>
          <a:p>
            <a:pPr>
              <a:buClr>
                <a:schemeClr val="bg1"/>
              </a:buClr>
            </a:pPr>
            <a:r>
              <a:rPr lang="en-US" altLang="en-US" dirty="0"/>
              <a:t>Oral pain or sore throat</a:t>
            </a:r>
          </a:p>
          <a:p>
            <a:pPr>
              <a:buClr>
                <a:schemeClr val="bg1"/>
              </a:buClr>
            </a:pPr>
            <a:r>
              <a:rPr lang="en-US" altLang="en-US" dirty="0"/>
              <a:t>Ulcer or mass </a:t>
            </a:r>
          </a:p>
          <a:p>
            <a:pPr>
              <a:buClr>
                <a:schemeClr val="bg1"/>
              </a:buClr>
            </a:pPr>
            <a:r>
              <a:rPr lang="en-US" altLang="en-US" dirty="0"/>
              <a:t>Dysphagia or odynophagia</a:t>
            </a:r>
          </a:p>
          <a:p>
            <a:pPr>
              <a:buClr>
                <a:schemeClr val="bg1"/>
              </a:buClr>
            </a:pPr>
            <a:r>
              <a:rPr lang="en-US" altLang="en-US" dirty="0"/>
              <a:t>Hoarseness</a:t>
            </a:r>
          </a:p>
          <a:p>
            <a:pPr>
              <a:buClr>
                <a:schemeClr val="bg1"/>
              </a:buClr>
            </a:pPr>
            <a:r>
              <a:rPr lang="en-US" altLang="en-US" dirty="0"/>
              <a:t>Dyspnea</a:t>
            </a:r>
          </a:p>
          <a:p>
            <a:pPr>
              <a:buClr>
                <a:schemeClr val="bg1"/>
              </a:buClr>
            </a:pPr>
            <a:r>
              <a:rPr lang="en-US" altLang="en-US" dirty="0"/>
              <a:t>Headache or ear pain</a:t>
            </a:r>
          </a:p>
          <a:p>
            <a:pPr>
              <a:buClr>
                <a:schemeClr val="bg1"/>
              </a:buClr>
            </a:pPr>
            <a:r>
              <a:rPr lang="en-US" altLang="en-US" dirty="0"/>
              <a:t>Sinus congestion or bleeding</a:t>
            </a:r>
          </a:p>
          <a:p>
            <a:pPr>
              <a:buClr>
                <a:schemeClr val="bg1"/>
              </a:buClr>
            </a:pPr>
            <a:r>
              <a:rPr lang="en-US" altLang="en-US" dirty="0"/>
              <a:t>Neck mass</a:t>
            </a:r>
          </a:p>
          <a:p>
            <a:endParaRPr lang="en-US" dirty="0"/>
          </a:p>
        </p:txBody>
      </p:sp>
      <p:sp>
        <p:nvSpPr>
          <p:cNvPr id="4" name="Title 3"/>
          <p:cNvSpPr>
            <a:spLocks noGrp="1"/>
          </p:cNvSpPr>
          <p:nvPr>
            <p:ph type="title"/>
          </p:nvPr>
        </p:nvSpPr>
        <p:spPr/>
        <p:txBody>
          <a:bodyPr/>
          <a:lstStyle/>
          <a:p>
            <a:pPr algn="ctr"/>
            <a:r>
              <a:rPr lang="en-US" dirty="0"/>
              <a:t>Common Presenting Symptoms for Head and Neck Cancer</a:t>
            </a:r>
          </a:p>
        </p:txBody>
      </p:sp>
    </p:spTree>
    <p:extLst>
      <p:ext uri="{BB962C8B-B14F-4D97-AF65-F5344CB8AC3E}">
        <p14:creationId xmlns:p14="http://schemas.microsoft.com/office/powerpoint/2010/main" val="125997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12</a:t>
            </a:fld>
            <a:endParaRPr lang="en-US"/>
          </a:p>
        </p:txBody>
      </p:sp>
      <p:sp>
        <p:nvSpPr>
          <p:cNvPr id="3" name="Content Placeholder 2"/>
          <p:cNvSpPr>
            <a:spLocks noGrp="1"/>
          </p:cNvSpPr>
          <p:nvPr>
            <p:ph sz="quarter" idx="12"/>
          </p:nvPr>
        </p:nvSpPr>
        <p:spPr/>
        <p:txBody>
          <a:bodyPr/>
          <a:lstStyle/>
          <a:p>
            <a:pPr marL="508000">
              <a:spcBef>
                <a:spcPts val="0"/>
              </a:spcBef>
              <a:buClr>
                <a:schemeClr val="bg1"/>
              </a:buClr>
              <a:buFont typeface="Wingdings 3" charset="0"/>
              <a:buChar char="Ø"/>
              <a:defRPr/>
            </a:pPr>
            <a:r>
              <a:rPr lang="en-US" sz="2800" dirty="0"/>
              <a:t>Tobacco use</a:t>
            </a:r>
          </a:p>
          <a:p>
            <a:pPr marL="508000">
              <a:spcBef>
                <a:spcPts val="0"/>
              </a:spcBef>
              <a:buClr>
                <a:schemeClr val="bg1"/>
              </a:buClr>
              <a:buFont typeface="Wingdings 3" charset="0"/>
              <a:buChar char="Ø"/>
              <a:defRPr/>
            </a:pPr>
            <a:r>
              <a:rPr lang="en-US" sz="2800" dirty="0"/>
              <a:t> Alcohol use</a:t>
            </a:r>
          </a:p>
          <a:p>
            <a:pPr marL="508000">
              <a:spcBef>
                <a:spcPts val="0"/>
              </a:spcBef>
              <a:buClr>
                <a:schemeClr val="bg1"/>
              </a:buClr>
              <a:buFont typeface="Wingdings 3" charset="0"/>
              <a:buChar char="Ø"/>
              <a:defRPr/>
            </a:pPr>
            <a:r>
              <a:rPr lang="en-US" sz="2800" dirty="0"/>
              <a:t> HPV</a:t>
            </a:r>
          </a:p>
          <a:p>
            <a:pPr marL="508000">
              <a:spcBef>
                <a:spcPts val="0"/>
              </a:spcBef>
              <a:buClr>
                <a:schemeClr val="bg1"/>
              </a:buClr>
              <a:buFont typeface="Wingdings 3" charset="0"/>
              <a:buChar char="Ø"/>
              <a:defRPr/>
            </a:pPr>
            <a:r>
              <a:rPr lang="en-US" sz="2800" dirty="0"/>
              <a:t> Oral hygiene</a:t>
            </a:r>
          </a:p>
          <a:p>
            <a:pPr marL="508000">
              <a:spcBef>
                <a:spcPts val="0"/>
              </a:spcBef>
              <a:buClr>
                <a:schemeClr val="bg1"/>
              </a:buClr>
              <a:buFont typeface="Wingdings 3" charset="0"/>
              <a:buChar char="Ø"/>
              <a:defRPr/>
            </a:pPr>
            <a:r>
              <a:rPr lang="en-US" sz="2800" dirty="0"/>
              <a:t> Diet</a:t>
            </a:r>
          </a:p>
          <a:p>
            <a:pPr marL="508000">
              <a:spcBef>
                <a:spcPts val="0"/>
              </a:spcBef>
              <a:buClr>
                <a:schemeClr val="bg1"/>
              </a:buClr>
              <a:buFont typeface="Wingdings 3" charset="0"/>
              <a:buChar char="Ø"/>
              <a:defRPr/>
            </a:pPr>
            <a:r>
              <a:rPr lang="en-US" sz="2800" dirty="0"/>
              <a:t> Family history</a:t>
            </a:r>
          </a:p>
          <a:p>
            <a:pPr marL="508000">
              <a:spcBef>
                <a:spcPts val="0"/>
              </a:spcBef>
              <a:buClr>
                <a:schemeClr val="bg1"/>
              </a:buClr>
              <a:buFont typeface="Wingdings 3" charset="0"/>
              <a:buChar char="Ø"/>
              <a:defRPr/>
            </a:pPr>
            <a:r>
              <a:rPr lang="en-US" sz="2800" dirty="0"/>
              <a:t> Age, gender, race</a:t>
            </a:r>
          </a:p>
          <a:p>
            <a:endParaRPr lang="en-US" dirty="0"/>
          </a:p>
        </p:txBody>
      </p:sp>
      <p:sp>
        <p:nvSpPr>
          <p:cNvPr id="4" name="Title 3"/>
          <p:cNvSpPr>
            <a:spLocks noGrp="1"/>
          </p:cNvSpPr>
          <p:nvPr>
            <p:ph type="title"/>
          </p:nvPr>
        </p:nvSpPr>
        <p:spPr/>
        <p:txBody>
          <a:bodyPr/>
          <a:lstStyle/>
          <a:p>
            <a:pPr algn="ctr"/>
            <a:r>
              <a:rPr lang="en-US" dirty="0"/>
              <a:t> Established Risk Factors</a:t>
            </a:r>
          </a:p>
        </p:txBody>
      </p:sp>
    </p:spTree>
    <p:extLst>
      <p:ext uri="{BB962C8B-B14F-4D97-AF65-F5344CB8AC3E}">
        <p14:creationId xmlns:p14="http://schemas.microsoft.com/office/powerpoint/2010/main" val="41331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BD36294-2849-48A8-8531-5354CF3095D2}" type="slidenum">
              <a:rPr lang="en-US" smtClean="0"/>
              <a:t>13</a:t>
            </a:fld>
            <a:endParaRPr lang="en-US" dirty="0"/>
          </a:p>
        </p:txBody>
      </p:sp>
      <p:sp>
        <p:nvSpPr>
          <p:cNvPr id="4" name="Text Placeholder 3"/>
          <p:cNvSpPr>
            <a:spLocks noGrp="1"/>
          </p:cNvSpPr>
          <p:nvPr>
            <p:ph type="body" sz="quarter" idx="10"/>
          </p:nvPr>
        </p:nvSpPr>
        <p:spPr>
          <a:xfrm>
            <a:off x="1655380" y="1283979"/>
            <a:ext cx="5880538" cy="426637"/>
          </a:xfrm>
        </p:spPr>
        <p:txBody>
          <a:bodyPr/>
          <a:lstStyle/>
          <a:p>
            <a:r>
              <a:rPr lang="en-US" dirty="0">
                <a:effectLst>
                  <a:outerShdw blurRad="38100" dist="38100" dir="2700000" algn="tl">
                    <a:srgbClr val="000000"/>
                  </a:outerShdw>
                </a:effectLst>
                <a:latin typeface="News Gothic MT" charset="0"/>
                <a:ea typeface="News Gothic MT" charset="0"/>
                <a:cs typeface="News Gothic MT" charset="0"/>
              </a:rPr>
              <a:t>Population Attributable Risk (PAR), Oral Cancer, France</a:t>
            </a:r>
          </a:p>
          <a:p>
            <a:endParaRPr lang="en-US" dirty="0"/>
          </a:p>
        </p:txBody>
      </p:sp>
      <p:sp>
        <p:nvSpPr>
          <p:cNvPr id="5" name="Title 4"/>
          <p:cNvSpPr>
            <a:spLocks noGrp="1"/>
          </p:cNvSpPr>
          <p:nvPr>
            <p:ph type="ctrTitle"/>
          </p:nvPr>
        </p:nvSpPr>
        <p:spPr>
          <a:xfrm>
            <a:off x="2317531" y="195601"/>
            <a:ext cx="4114800" cy="783578"/>
          </a:xfrm>
        </p:spPr>
        <p:txBody>
          <a:bodyPr/>
          <a:lstStyle/>
          <a:p>
            <a:pPr algn="ctr"/>
            <a:r>
              <a:rPr lang="en-US" dirty="0"/>
              <a:t>Tobacco Use</a:t>
            </a:r>
          </a:p>
        </p:txBody>
      </p:sp>
      <p:graphicFrame>
        <p:nvGraphicFramePr>
          <p:cNvPr id="6" name="Group 4"/>
          <p:cNvGraphicFramePr>
            <a:graphicFrameLocks noGrp="1"/>
          </p:cNvGraphicFramePr>
          <p:nvPr>
            <p:ph type="pic" sz="quarter" idx="12"/>
            <p:extLst>
              <p:ext uri="{D42A27DB-BD31-4B8C-83A1-F6EECF244321}">
                <p14:modId xmlns:p14="http://schemas.microsoft.com/office/powerpoint/2010/main" val="686732226"/>
              </p:ext>
            </p:extLst>
          </p:nvPr>
        </p:nvGraphicFramePr>
        <p:xfrm>
          <a:off x="751491" y="1996966"/>
          <a:ext cx="7169149" cy="2844799"/>
        </p:xfrm>
        <a:graphic>
          <a:graphicData uri="http://schemas.openxmlformats.org/drawingml/2006/table">
            <a:tbl>
              <a:tblPr firstRow="1" bandRow="1">
                <a:tableStyleId>{93296810-A885-4BE3-A3E7-6D5BEEA58F35}</a:tableStyleId>
              </a:tblPr>
              <a:tblGrid>
                <a:gridCol w="3511420">
                  <a:extLst>
                    <a:ext uri="{9D8B030D-6E8A-4147-A177-3AD203B41FA5}">
                      <a16:colId xmlns:a16="http://schemas.microsoft.com/office/drawing/2014/main" val="20000"/>
                    </a:ext>
                  </a:extLst>
                </a:gridCol>
                <a:gridCol w="1752662">
                  <a:extLst>
                    <a:ext uri="{9D8B030D-6E8A-4147-A177-3AD203B41FA5}">
                      <a16:colId xmlns:a16="http://schemas.microsoft.com/office/drawing/2014/main" val="20001"/>
                    </a:ext>
                  </a:extLst>
                </a:gridCol>
                <a:gridCol w="1905067">
                  <a:extLst>
                    <a:ext uri="{9D8B030D-6E8A-4147-A177-3AD203B41FA5}">
                      <a16:colId xmlns:a16="http://schemas.microsoft.com/office/drawing/2014/main" val="20002"/>
                    </a:ext>
                  </a:extLst>
                </a:gridCol>
              </a:tblGrid>
              <a:tr h="545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News Gothic MT" charset="0"/>
                          <a:ea typeface="News Gothic MT" charset="0"/>
                          <a:cs typeface="News Gothic MT" charset="0"/>
                        </a:rPr>
                        <a:t>Risk Factor</a:t>
                      </a:r>
                      <a:endParaRPr kumimoji="0" lang="en-US" sz="2400" b="0" i="0" u="none" strike="noStrike" cap="none" normalizeH="0" baseline="0" dirty="0">
                        <a:ln>
                          <a:noFill/>
                        </a:ln>
                        <a:solidFill>
                          <a:schemeClr val="tx1"/>
                        </a:solidFill>
                        <a:effectLst/>
                        <a:latin typeface="News Gothic MT" charset="0"/>
                        <a:ea typeface="News Gothic MT" charset="0"/>
                        <a:cs typeface="News Gothic MT" charset="0"/>
                      </a:endParaRPr>
                    </a:p>
                  </a:txBody>
                  <a:tcPr marL="91443" marR="91443" marT="45695" marB="45695"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News Gothic MT" charset="0"/>
                          <a:ea typeface="News Gothic MT" charset="0"/>
                          <a:cs typeface="News Gothic MT" charset="0"/>
                        </a:rPr>
                        <a:t>PAR</a:t>
                      </a:r>
                      <a:r>
                        <a:rPr kumimoji="0" lang="en-US" sz="2400" u="none" strike="noStrike" cap="none" normalizeH="0" baseline="30000" dirty="0">
                          <a:ln>
                            <a:noFill/>
                          </a:ln>
                          <a:solidFill>
                            <a:schemeClr val="tx1"/>
                          </a:solidFill>
                          <a:effectLst/>
                          <a:latin typeface="News Gothic MT" charset="0"/>
                          <a:ea typeface="News Gothic MT" charset="0"/>
                          <a:cs typeface="News Gothic MT" charset="0"/>
                        </a:rPr>
                        <a:t>a</a:t>
                      </a:r>
                      <a:r>
                        <a:rPr kumimoji="0" lang="en-US" sz="2400" u="none" strike="noStrike" cap="none" normalizeH="0" baseline="0" dirty="0">
                          <a:ln>
                            <a:noFill/>
                          </a:ln>
                          <a:solidFill>
                            <a:schemeClr val="tx1"/>
                          </a:solidFill>
                          <a:effectLst/>
                          <a:latin typeface="News Gothic MT" charset="0"/>
                          <a:ea typeface="News Gothic MT" charset="0"/>
                          <a:cs typeface="News Gothic MT" charset="0"/>
                        </a:rPr>
                        <a:t> (%) </a:t>
                      </a:r>
                      <a:endParaRPr kumimoji="0" lang="en-US" sz="2400" b="0" i="0" u="none" strike="noStrike" cap="none" normalizeH="0" baseline="0" dirty="0">
                        <a:ln>
                          <a:noFill/>
                        </a:ln>
                        <a:solidFill>
                          <a:schemeClr val="tx1"/>
                        </a:solidFill>
                        <a:effectLst/>
                        <a:latin typeface="News Gothic MT" charset="0"/>
                        <a:ea typeface="News Gothic MT" charset="0"/>
                        <a:cs typeface="News Gothic MT" charset="0"/>
                      </a:endParaRPr>
                    </a:p>
                  </a:txBody>
                  <a:tcPr marL="91443" marR="91443" marT="45695" marB="45695" anchor="ctr" horzOverflow="overflow">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News Gothic MT" charset="0"/>
                          <a:ea typeface="News Gothic MT" charset="0"/>
                          <a:cs typeface="News Gothic MT" charset="0"/>
                        </a:rPr>
                        <a:t>95% CI</a:t>
                      </a:r>
                      <a:endParaRPr kumimoji="0" lang="en-US" sz="2400" b="0" i="0" u="none" strike="noStrike" cap="none" normalizeH="0" baseline="0" dirty="0">
                        <a:ln>
                          <a:noFill/>
                        </a:ln>
                        <a:solidFill>
                          <a:schemeClr val="tx1"/>
                        </a:solidFill>
                        <a:effectLst/>
                        <a:latin typeface="News Gothic MT" charset="0"/>
                        <a:ea typeface="News Gothic MT" charset="0"/>
                        <a:cs typeface="News Gothic MT" charset="0"/>
                      </a:endParaRPr>
                    </a:p>
                  </a:txBody>
                  <a:tcPr marL="91443" marR="91443" marT="45695" marB="45695" anchor="ctr" horzOverflow="overflow">
                    <a:solidFill>
                      <a:schemeClr val="accent1"/>
                    </a:solidFill>
                  </a:tcPr>
                </a:tc>
                <a:extLst>
                  <a:ext uri="{0D108BD9-81ED-4DB2-BD59-A6C34878D82A}">
                    <a16:rowId xmlns:a16="http://schemas.microsoft.com/office/drawing/2014/main" val="10000"/>
                  </a:ext>
                </a:extLst>
              </a:tr>
              <a:tr h="609450">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Alcohol alone</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0.3</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-3.0-3.9</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extLst>
                  <a:ext uri="{0D108BD9-81ED-4DB2-BD59-A6C34878D82A}">
                    <a16:rowId xmlns:a16="http://schemas.microsoft.com/office/drawing/2014/main" val="10001"/>
                  </a:ext>
                </a:extLst>
              </a:tr>
              <a:tr h="533269">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Tobacco alone </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12.7</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6.9-18.0</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extLst>
                  <a:ext uri="{0D108BD9-81ED-4DB2-BD59-A6C34878D82A}">
                    <a16:rowId xmlns:a16="http://schemas.microsoft.com/office/drawing/2014/main" val="10002"/>
                  </a:ext>
                </a:extLst>
              </a:tr>
              <a:tr h="609450">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Tobacco and alcohol</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69.9</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64.4-74.7</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extLst>
                  <a:ext uri="{0D108BD9-81ED-4DB2-BD59-A6C34878D82A}">
                    <a16:rowId xmlns:a16="http://schemas.microsoft.com/office/drawing/2014/main" val="10003"/>
                  </a:ext>
                </a:extLst>
              </a:tr>
              <a:tr h="546909">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Tobacco and/or</a:t>
                      </a:r>
                      <a:r>
                        <a:rPr lang="en-US" sz="2400" baseline="0" dirty="0">
                          <a:effectLst/>
                          <a:latin typeface="News Gothic MT" charset="0"/>
                          <a:ea typeface="News Gothic MT" charset="0"/>
                          <a:cs typeface="News Gothic MT" charset="0"/>
                        </a:rPr>
                        <a:t> alcohol</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82.9</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tc>
                  <a:txBody>
                    <a:bodyPr/>
                    <a:lstStyle/>
                    <a:p>
                      <a:pPr marL="0" marR="0" algn="ctr">
                        <a:lnSpc>
                          <a:spcPct val="100000"/>
                        </a:lnSpc>
                        <a:spcBef>
                          <a:spcPts val="0"/>
                        </a:spcBef>
                        <a:spcAft>
                          <a:spcPts val="0"/>
                        </a:spcAft>
                      </a:pPr>
                      <a:r>
                        <a:rPr lang="en-US" sz="2400" dirty="0">
                          <a:effectLst/>
                          <a:latin typeface="News Gothic MT" charset="0"/>
                          <a:ea typeface="News Gothic MT" charset="0"/>
                          <a:cs typeface="News Gothic MT" charset="0"/>
                        </a:rPr>
                        <a:t>73.8-88.5</a:t>
                      </a:r>
                      <a:endParaRPr lang="en-US" sz="2400" b="0" dirty="0">
                        <a:solidFill>
                          <a:schemeClr val="tx1"/>
                        </a:solidFill>
                        <a:effectLst/>
                        <a:latin typeface="News Gothic MT" charset="0"/>
                        <a:ea typeface="News Gothic MT" charset="0"/>
                        <a:cs typeface="News Gothic MT" charset="0"/>
                      </a:endParaRPr>
                    </a:p>
                  </a:txBody>
                  <a:tcPr marL="68582" marR="68582"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751491" y="5014987"/>
            <a:ext cx="7169149" cy="646331"/>
          </a:xfrm>
          <a:prstGeom prst="rect">
            <a:avLst/>
          </a:prstGeom>
        </p:spPr>
        <p:txBody>
          <a:bodyPr wrap="square">
            <a:spAutoFit/>
          </a:bodyPr>
          <a:lstStyle/>
          <a:p>
            <a:r>
              <a:rPr lang="en-US" altLang="en-US" dirty="0">
                <a:latin typeface="News Gothic MT" charset="0"/>
                <a:ea typeface="News Gothic MT" charset="0"/>
                <a:cs typeface="News Gothic MT" charset="0"/>
              </a:rPr>
              <a:t>Adjusted for gender, age, BMI, education, exercise, family history of HNC, alcohol, residence, history of candidiasis, tea drinking.</a:t>
            </a:r>
          </a:p>
        </p:txBody>
      </p:sp>
      <p:sp>
        <p:nvSpPr>
          <p:cNvPr id="8" name="Rectangle 7"/>
          <p:cNvSpPr/>
          <p:nvPr/>
        </p:nvSpPr>
        <p:spPr>
          <a:xfrm>
            <a:off x="899181" y="5750788"/>
            <a:ext cx="6873765" cy="461665"/>
          </a:xfrm>
          <a:prstGeom prst="rect">
            <a:avLst/>
          </a:prstGeom>
        </p:spPr>
        <p:txBody>
          <a:bodyPr wrap="square">
            <a:spAutoFit/>
          </a:bodyPr>
          <a:lstStyle/>
          <a:p>
            <a:pPr>
              <a:spcBef>
                <a:spcPct val="0"/>
              </a:spcBef>
            </a:pPr>
            <a:r>
              <a:rPr lang="en-US" altLang="en-US" sz="1200" dirty="0"/>
              <a:t>CI = confidence interval; BMI = body mass index; HNC = head and neck cancer. </a:t>
            </a:r>
          </a:p>
          <a:p>
            <a:pPr>
              <a:spcBef>
                <a:spcPct val="0"/>
              </a:spcBef>
            </a:pPr>
            <a:r>
              <a:rPr lang="en-US" altLang="en-US" sz="1200" dirty="0" err="1"/>
              <a:t>Radoi</a:t>
            </a:r>
            <a:r>
              <a:rPr lang="en-US" altLang="en-US" sz="1200" dirty="0"/>
              <a:t> et al, 2015.</a:t>
            </a:r>
          </a:p>
        </p:txBody>
      </p:sp>
    </p:spTree>
    <p:extLst>
      <p:ext uri="{BB962C8B-B14F-4D97-AF65-F5344CB8AC3E}">
        <p14:creationId xmlns:p14="http://schemas.microsoft.com/office/powerpoint/2010/main" val="123067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14</a:t>
            </a:fld>
            <a:endParaRPr lang="en-US"/>
          </a:p>
        </p:txBody>
      </p:sp>
      <p:sp>
        <p:nvSpPr>
          <p:cNvPr id="4" name="Title 3"/>
          <p:cNvSpPr>
            <a:spLocks noGrp="1"/>
          </p:cNvSpPr>
          <p:nvPr>
            <p:ph type="title"/>
          </p:nvPr>
        </p:nvSpPr>
        <p:spPr/>
        <p:txBody>
          <a:bodyPr/>
          <a:lstStyle/>
          <a:p>
            <a:pPr algn="ctr"/>
            <a:r>
              <a:rPr lang="en-US" dirty="0"/>
              <a:t>HPV is a prevalent sexually transmitted disease</a:t>
            </a:r>
          </a:p>
        </p:txBody>
      </p:sp>
      <p:pic>
        <p:nvPicPr>
          <p:cNvPr id="5"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04640" y="1381125"/>
            <a:ext cx="6133133" cy="471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96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15</a:t>
            </a:fld>
            <a:endParaRPr lang="en-US"/>
          </a:p>
        </p:txBody>
      </p:sp>
      <p:sp>
        <p:nvSpPr>
          <p:cNvPr id="4" name="Title 3"/>
          <p:cNvSpPr>
            <a:spLocks noGrp="1"/>
          </p:cNvSpPr>
          <p:nvPr>
            <p:ph type="title"/>
          </p:nvPr>
        </p:nvSpPr>
        <p:spPr/>
        <p:txBody>
          <a:bodyPr/>
          <a:lstStyle/>
          <a:p>
            <a:pPr algn="ctr"/>
            <a:r>
              <a:rPr lang="en-US" altLang="x-none" dirty="0"/>
              <a:t>HPV is prevalent in many malignancies</a:t>
            </a:r>
            <a:br>
              <a:rPr lang="en-US" altLang="x-none" dirty="0"/>
            </a:br>
            <a:endParaRPr lang="en-US" dirty="0"/>
          </a:p>
        </p:txBody>
      </p:sp>
      <p:pic>
        <p:nvPicPr>
          <p:cNvPr id="5"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786759" y="1226559"/>
            <a:ext cx="5328744" cy="481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27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16</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002707" y="367862"/>
            <a:ext cx="6806480" cy="575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04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17</a:t>
            </a:fld>
            <a:endParaRPr lang="en-US"/>
          </a:p>
        </p:txBody>
      </p:sp>
      <p:sp>
        <p:nvSpPr>
          <p:cNvPr id="3" name="Content Placeholder 2"/>
          <p:cNvSpPr>
            <a:spLocks noGrp="1"/>
          </p:cNvSpPr>
          <p:nvPr>
            <p:ph sz="quarter" idx="12"/>
          </p:nvPr>
        </p:nvSpPr>
        <p:spPr/>
        <p:txBody>
          <a:bodyPr/>
          <a:lstStyle/>
          <a:p>
            <a:pPr>
              <a:buClr>
                <a:schemeClr val="bg1"/>
              </a:buClr>
            </a:pPr>
            <a:r>
              <a:rPr lang="en-US" altLang="en-US" sz="2800" dirty="0"/>
              <a:t>Oropharynx rates increasing overall</a:t>
            </a:r>
          </a:p>
          <a:p>
            <a:pPr>
              <a:buClr>
                <a:schemeClr val="bg1"/>
              </a:buClr>
            </a:pPr>
            <a:r>
              <a:rPr lang="en-US" altLang="en-US" sz="2800" dirty="0"/>
              <a:t>HPV-positive increased by 225%</a:t>
            </a:r>
          </a:p>
          <a:p>
            <a:pPr>
              <a:buClr>
                <a:schemeClr val="bg1"/>
              </a:buClr>
            </a:pPr>
            <a:r>
              <a:rPr lang="en-US" altLang="en-US" sz="2800" dirty="0"/>
              <a:t>HPV-negative declined by 50%</a:t>
            </a:r>
          </a:p>
          <a:p>
            <a:endParaRPr lang="en-US" dirty="0"/>
          </a:p>
        </p:txBody>
      </p:sp>
      <p:sp>
        <p:nvSpPr>
          <p:cNvPr id="4" name="Title 3"/>
          <p:cNvSpPr>
            <a:spLocks noGrp="1"/>
          </p:cNvSpPr>
          <p:nvPr>
            <p:ph type="title"/>
          </p:nvPr>
        </p:nvSpPr>
        <p:spPr/>
        <p:txBody>
          <a:bodyPr/>
          <a:lstStyle/>
          <a:p>
            <a:pPr algn="ctr"/>
            <a:r>
              <a:rPr lang="en-US" sz="3200" dirty="0"/>
              <a:t>Rapidly Changing Incidence of </a:t>
            </a:r>
            <a:br>
              <a:rPr lang="en-US" sz="3200" dirty="0"/>
            </a:br>
            <a:r>
              <a:rPr lang="en-US" sz="3200" dirty="0"/>
              <a:t>HPV-Positive vs HPV-Negative HNC</a:t>
            </a:r>
          </a:p>
        </p:txBody>
      </p:sp>
      <p:pic>
        <p:nvPicPr>
          <p:cNvPr id="12" name="Picture 5" descr="fig 3"/>
          <p:cNvPicPr>
            <a:picLocks noChangeAspect="1" noChangeArrowheads="1"/>
          </p:cNvPicPr>
          <p:nvPr/>
        </p:nvPicPr>
        <p:blipFill>
          <a:blip r:embed="rId2" cstate="print">
            <a:extLst>
              <a:ext uri="{28A0092B-C50C-407E-A947-70E740481C1C}">
                <a14:useLocalDpi xmlns:a14="http://schemas.microsoft.com/office/drawing/2010/main" val="0"/>
              </a:ext>
            </a:extLst>
          </a:blip>
          <a:srcRect l="725" t="542" r="5797"/>
          <a:stretch>
            <a:fillRect/>
          </a:stretch>
        </p:blipFill>
        <p:spPr bwMode="auto">
          <a:xfrm>
            <a:off x="5679584" y="1381125"/>
            <a:ext cx="3154362"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 name="Rectangle 12"/>
          <p:cNvSpPr/>
          <p:nvPr/>
        </p:nvSpPr>
        <p:spPr>
          <a:xfrm>
            <a:off x="457201" y="5731431"/>
            <a:ext cx="3049425" cy="276999"/>
          </a:xfrm>
          <a:prstGeom prst="rect">
            <a:avLst/>
          </a:prstGeom>
        </p:spPr>
        <p:txBody>
          <a:bodyPr wrap="none">
            <a:spAutoFit/>
          </a:bodyPr>
          <a:lstStyle/>
          <a:p>
            <a:r>
              <a:rPr lang="en-US" altLang="en-US" sz="1200" dirty="0" err="1"/>
              <a:t>Chaturvedi</a:t>
            </a:r>
            <a:r>
              <a:rPr lang="en-US" altLang="en-US" sz="1200" dirty="0"/>
              <a:t> et al, 2011; </a:t>
            </a:r>
            <a:r>
              <a:rPr lang="en-US" altLang="en-US" sz="1200" dirty="0" err="1"/>
              <a:t>Chaturvedi</a:t>
            </a:r>
            <a:r>
              <a:rPr lang="en-US" altLang="en-US" sz="1200" dirty="0"/>
              <a:t> et al, 2013.</a:t>
            </a:r>
          </a:p>
        </p:txBody>
      </p:sp>
    </p:spTree>
    <p:extLst>
      <p:ext uri="{BB962C8B-B14F-4D97-AF65-F5344CB8AC3E}">
        <p14:creationId xmlns:p14="http://schemas.microsoft.com/office/powerpoint/2010/main" val="133240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18</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47145" y="744505"/>
            <a:ext cx="8828690" cy="53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77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19</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766844" y="270933"/>
            <a:ext cx="7746865" cy="58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4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1138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20</a:t>
            </a:fld>
            <a:endParaRPr lang="en-US"/>
          </a:p>
        </p:txBody>
      </p:sp>
      <p:sp>
        <p:nvSpPr>
          <p:cNvPr id="3" name="Content Placeholder 2"/>
          <p:cNvSpPr>
            <a:spLocks noGrp="1"/>
          </p:cNvSpPr>
          <p:nvPr>
            <p:ph sz="quarter" idx="12"/>
          </p:nvPr>
        </p:nvSpPr>
        <p:spPr/>
        <p:txBody>
          <a:bodyPr>
            <a:normAutofit fontScale="92500" lnSpcReduction="20000"/>
          </a:bodyPr>
          <a:lstStyle/>
          <a:p>
            <a:pPr>
              <a:buClr>
                <a:schemeClr val="bg1"/>
              </a:buClr>
            </a:pPr>
            <a:r>
              <a:rPr lang="en-US" altLang="en-US" dirty="0"/>
              <a:t>Age</a:t>
            </a:r>
          </a:p>
          <a:p>
            <a:pPr>
              <a:buClr>
                <a:schemeClr val="bg1"/>
              </a:buClr>
            </a:pPr>
            <a:r>
              <a:rPr lang="en-US" altLang="en-US" dirty="0"/>
              <a:t>Race</a:t>
            </a:r>
          </a:p>
          <a:p>
            <a:pPr>
              <a:buClr>
                <a:schemeClr val="bg1"/>
              </a:buClr>
            </a:pPr>
            <a:r>
              <a:rPr lang="en-US" altLang="en-US" dirty="0"/>
              <a:t>Performance status</a:t>
            </a:r>
          </a:p>
          <a:p>
            <a:pPr>
              <a:buClr>
                <a:schemeClr val="bg1"/>
              </a:buClr>
            </a:pPr>
            <a:r>
              <a:rPr lang="en-US" altLang="en-US" dirty="0"/>
              <a:t>Comorbidity</a:t>
            </a:r>
          </a:p>
          <a:p>
            <a:pPr>
              <a:buClr>
                <a:schemeClr val="bg1"/>
              </a:buClr>
            </a:pPr>
            <a:r>
              <a:rPr lang="en-US" altLang="en-US" dirty="0"/>
              <a:t>HPV status</a:t>
            </a:r>
          </a:p>
          <a:p>
            <a:pPr>
              <a:buClr>
                <a:schemeClr val="bg1"/>
              </a:buClr>
            </a:pPr>
            <a:r>
              <a:rPr lang="en-US" altLang="en-US" dirty="0"/>
              <a:t>Weight loss</a:t>
            </a:r>
          </a:p>
          <a:p>
            <a:pPr>
              <a:buClr>
                <a:schemeClr val="bg1"/>
              </a:buClr>
            </a:pPr>
            <a:r>
              <a:rPr lang="en-US" altLang="en-US" dirty="0"/>
              <a:t>Anemia</a:t>
            </a:r>
          </a:p>
          <a:p>
            <a:pPr>
              <a:buClr>
                <a:schemeClr val="bg1"/>
              </a:buClr>
            </a:pPr>
            <a:r>
              <a:rPr lang="en-US" altLang="en-US" dirty="0"/>
              <a:t>Smoking status</a:t>
            </a:r>
          </a:p>
          <a:p>
            <a:pPr>
              <a:buClr>
                <a:schemeClr val="bg1"/>
              </a:buClr>
            </a:pPr>
            <a:r>
              <a:rPr lang="en-US" altLang="en-US" dirty="0"/>
              <a:t>Social support</a:t>
            </a:r>
          </a:p>
          <a:p>
            <a:endParaRPr lang="en-US" dirty="0"/>
          </a:p>
        </p:txBody>
      </p:sp>
      <p:sp>
        <p:nvSpPr>
          <p:cNvPr id="4" name="Title 3"/>
          <p:cNvSpPr>
            <a:spLocks noGrp="1"/>
          </p:cNvSpPr>
          <p:nvPr>
            <p:ph type="title"/>
          </p:nvPr>
        </p:nvSpPr>
        <p:spPr/>
        <p:txBody>
          <a:bodyPr/>
          <a:lstStyle/>
          <a:p>
            <a:pPr algn="ctr"/>
            <a:r>
              <a:rPr lang="en-US" dirty="0"/>
              <a:t>Prognostic Factors</a:t>
            </a:r>
          </a:p>
        </p:txBody>
      </p:sp>
    </p:spTree>
    <p:extLst>
      <p:ext uri="{BB962C8B-B14F-4D97-AF65-F5344CB8AC3E}">
        <p14:creationId xmlns:p14="http://schemas.microsoft.com/office/powerpoint/2010/main" val="250165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21</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340798" y="772510"/>
            <a:ext cx="8536950" cy="539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15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22</a:t>
            </a:fld>
            <a:endParaRPr lang="en-US"/>
          </a:p>
        </p:txBody>
      </p:sp>
      <p:sp>
        <p:nvSpPr>
          <p:cNvPr id="3" name="Content Placeholder 2"/>
          <p:cNvSpPr>
            <a:spLocks noGrp="1"/>
          </p:cNvSpPr>
          <p:nvPr>
            <p:ph sz="quarter" idx="12"/>
          </p:nvPr>
        </p:nvSpPr>
        <p:spPr/>
        <p:txBody>
          <a:bodyPr/>
          <a:lstStyle/>
          <a:p>
            <a:r>
              <a:rPr lang="en-US" altLang="en-US" dirty="0">
                <a:latin typeface="News Gothic MT" charset="0"/>
                <a:ea typeface="News Gothic MT" charset="0"/>
                <a:cs typeface="News Gothic MT" charset="0"/>
              </a:rPr>
              <a:t>Associations between 8th Edition AJCC Staging and OS in training (left) and validation (right) data sets.</a:t>
            </a:r>
          </a:p>
          <a:p>
            <a:endParaRPr lang="en-US" dirty="0"/>
          </a:p>
        </p:txBody>
      </p:sp>
      <p:sp>
        <p:nvSpPr>
          <p:cNvPr id="4" name="Title 3"/>
          <p:cNvSpPr>
            <a:spLocks noGrp="1"/>
          </p:cNvSpPr>
          <p:nvPr>
            <p:ph type="title"/>
          </p:nvPr>
        </p:nvSpPr>
        <p:spPr/>
        <p:txBody>
          <a:bodyPr/>
          <a:lstStyle/>
          <a:p>
            <a:pPr algn="ctr"/>
            <a:r>
              <a:rPr lang="en-US" altLang="en-US" dirty="0"/>
              <a:t>HPV-Positive HNC</a:t>
            </a:r>
            <a:br>
              <a:rPr lang="en-US" altLang="en-US" dirty="0"/>
            </a:br>
            <a:r>
              <a:rPr lang="en-US" altLang="en-US" dirty="0"/>
              <a:t>8th Edition AJCC Staging</a:t>
            </a:r>
            <a:endParaRPr lang="en-US" dirty="0"/>
          </a:p>
        </p:txBody>
      </p:sp>
      <p:pic>
        <p:nvPicPr>
          <p:cNvPr id="5" name="Picture 4" descr="http://www.sciencedirect.com/cache/MiamiImageURL/1-s2.0-S1470204515005604-gr3_lrg.jpg/0?wchp=dGLzVlS-zSkWz&amp;pii=S1470204515005604"/>
          <p:cNvPicPr>
            <a:picLocks noChangeAspect="1" noChangeArrowheads="1"/>
          </p:cNvPicPr>
          <p:nvPr/>
        </p:nvPicPr>
        <p:blipFill>
          <a:blip r:embed="rId2">
            <a:extLst>
              <a:ext uri="{28A0092B-C50C-407E-A947-70E740481C1C}">
                <a14:useLocalDpi xmlns:a14="http://schemas.microsoft.com/office/drawing/2010/main" val="0"/>
              </a:ext>
            </a:extLst>
          </a:blip>
          <a:srcRect l="4610" t="65990" b="6351"/>
          <a:stretch>
            <a:fillRect/>
          </a:stretch>
        </p:blipFill>
        <p:spPr bwMode="auto">
          <a:xfrm>
            <a:off x="209550" y="2351689"/>
            <a:ext cx="8736013"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8427" y="5459715"/>
            <a:ext cx="2906111" cy="461665"/>
          </a:xfrm>
          <a:prstGeom prst="rect">
            <a:avLst/>
          </a:prstGeom>
        </p:spPr>
        <p:txBody>
          <a:bodyPr wrap="square">
            <a:spAutoFit/>
          </a:bodyPr>
          <a:lstStyle/>
          <a:p>
            <a:pPr>
              <a:spcBef>
                <a:spcPct val="0"/>
              </a:spcBef>
            </a:pPr>
            <a:r>
              <a:rPr lang="en-US" altLang="en-US" sz="1200" dirty="0"/>
              <a:t>AHR = adjusted hazard ratio. </a:t>
            </a:r>
          </a:p>
          <a:p>
            <a:pPr>
              <a:spcBef>
                <a:spcPct val="0"/>
              </a:spcBef>
            </a:pPr>
            <a:r>
              <a:rPr lang="en-US" altLang="en-US" sz="1200" dirty="0"/>
              <a:t>O’Sullivan et al, 2016</a:t>
            </a:r>
            <a:endParaRPr lang="en-US" sz="1200" dirty="0"/>
          </a:p>
        </p:txBody>
      </p:sp>
    </p:spTree>
    <p:extLst>
      <p:ext uri="{BB962C8B-B14F-4D97-AF65-F5344CB8AC3E}">
        <p14:creationId xmlns:p14="http://schemas.microsoft.com/office/powerpoint/2010/main" val="1228807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23</a:t>
            </a:fld>
            <a:endParaRPr lang="en-US"/>
          </a:p>
        </p:txBody>
      </p:sp>
      <p:sp>
        <p:nvSpPr>
          <p:cNvPr id="3" name="Content Placeholder 2"/>
          <p:cNvSpPr>
            <a:spLocks noGrp="1"/>
          </p:cNvSpPr>
          <p:nvPr>
            <p:ph sz="quarter" idx="12"/>
          </p:nvPr>
        </p:nvSpPr>
        <p:spPr/>
        <p:txBody>
          <a:bodyPr>
            <a:normAutofit fontScale="92500"/>
          </a:bodyPr>
          <a:lstStyle/>
          <a:p>
            <a:r>
              <a:rPr lang="en-US" b="1" u="sng" dirty="0"/>
              <a:t>NRG-HN-002</a:t>
            </a:r>
            <a:r>
              <a:rPr lang="en-US" dirty="0"/>
              <a:t> included 308 patients in a phase II parallel-arm design investigating de-intensification in a low-risk p16+ population (T1–2 N1-N2b or T3 N0-N2b as per AJCC 7th edition, and ≤ 10 pack-year smoking history). Arm 1 was conventionally fractionated CRT with 60 </a:t>
            </a:r>
            <a:r>
              <a:rPr lang="en-US" dirty="0" err="1"/>
              <a:t>Gy</a:t>
            </a:r>
            <a:r>
              <a:rPr lang="en-US" dirty="0"/>
              <a:t> (2 </a:t>
            </a:r>
            <a:r>
              <a:rPr lang="en-US" dirty="0" err="1"/>
              <a:t>Gy</a:t>
            </a:r>
            <a:r>
              <a:rPr lang="en-US" dirty="0"/>
              <a:t>/fraction) given in 6 weeks with weekly cisplatin 40 mg/m2 and Arm 2 was accelerated RT alone with 60 </a:t>
            </a:r>
            <a:r>
              <a:rPr lang="en-US" dirty="0" err="1"/>
              <a:t>Gy</a:t>
            </a:r>
            <a:r>
              <a:rPr lang="en-US" dirty="0"/>
              <a:t> (2 </a:t>
            </a:r>
            <a:r>
              <a:rPr lang="en-US" dirty="0" err="1"/>
              <a:t>Gy</a:t>
            </a:r>
            <a:r>
              <a:rPr lang="en-US" dirty="0"/>
              <a:t>/fraction) given in 5 weeks with 6 fractions per week. The trial had co-primary endpoints with progression-free survival (PFS) and QOL at 2 years with acceptability criterion of PFS of ≥85% and an </a:t>
            </a:r>
            <a:r>
              <a:rPr lang="it-IT" dirty="0"/>
              <a:t>MD Anderson Dysphagia Inventory (MDADI)</a:t>
            </a:r>
            <a:r>
              <a:rPr lang="en-US" dirty="0"/>
              <a:t> score ≥ 60. Early results presented in abstract format showed the </a:t>
            </a:r>
            <a:r>
              <a:rPr lang="en-US" b="1" u="sng" dirty="0"/>
              <a:t>CRT arm met the acceptability criteria for both PFS and MDADI, while the accelerated radiotherapy arm did not meet the PFS acceptability criterion.</a:t>
            </a:r>
          </a:p>
          <a:p>
            <a:endParaRPr lang="en-US" dirty="0"/>
          </a:p>
        </p:txBody>
      </p:sp>
      <p:sp>
        <p:nvSpPr>
          <p:cNvPr id="4" name="Title 3"/>
          <p:cNvSpPr>
            <a:spLocks noGrp="1"/>
          </p:cNvSpPr>
          <p:nvPr>
            <p:ph type="title"/>
          </p:nvPr>
        </p:nvSpPr>
        <p:spPr/>
        <p:txBody>
          <a:bodyPr/>
          <a:lstStyle/>
          <a:p>
            <a:pPr algn="ctr"/>
            <a:r>
              <a:rPr lang="en-US" dirty="0"/>
              <a:t>De-escalation of therapy for HPV+ patients</a:t>
            </a:r>
          </a:p>
        </p:txBody>
      </p:sp>
    </p:spTree>
    <p:extLst>
      <p:ext uri="{BB962C8B-B14F-4D97-AF65-F5344CB8AC3E}">
        <p14:creationId xmlns:p14="http://schemas.microsoft.com/office/powerpoint/2010/main" val="53018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24</a:t>
            </a:fld>
            <a:endParaRPr lang="en-US"/>
          </a:p>
        </p:txBody>
      </p:sp>
      <p:sp>
        <p:nvSpPr>
          <p:cNvPr id="4" name="Title 3"/>
          <p:cNvSpPr>
            <a:spLocks noGrp="1"/>
          </p:cNvSpPr>
          <p:nvPr>
            <p:ph type="title"/>
          </p:nvPr>
        </p:nvSpPr>
        <p:spPr/>
        <p:txBody>
          <a:bodyPr/>
          <a:lstStyle/>
          <a:p>
            <a:pPr algn="ctr"/>
            <a:r>
              <a:rPr lang="en-US" dirty="0"/>
              <a:t>Trans Oral Robotic Surgery (TORS)</a:t>
            </a:r>
          </a:p>
        </p:txBody>
      </p:sp>
      <p:pic>
        <p:nvPicPr>
          <p:cNvPr id="2050"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740980" y="1172458"/>
            <a:ext cx="7488620" cy="502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81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25</a:t>
            </a:fld>
            <a:endParaRPr lang="en-US"/>
          </a:p>
        </p:txBody>
      </p:sp>
      <p:sp>
        <p:nvSpPr>
          <p:cNvPr id="4" name="Title 3"/>
          <p:cNvSpPr>
            <a:spLocks noGrp="1"/>
          </p:cNvSpPr>
          <p:nvPr>
            <p:ph type="title"/>
          </p:nvPr>
        </p:nvSpPr>
        <p:spPr/>
        <p:txBody>
          <a:bodyPr/>
          <a:lstStyle/>
          <a:p>
            <a:pPr algn="ctr"/>
            <a:r>
              <a:rPr lang="en-US" dirty="0"/>
              <a:t>Room Setup</a:t>
            </a:r>
          </a:p>
        </p:txBody>
      </p:sp>
      <p:pic>
        <p:nvPicPr>
          <p:cNvPr id="307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642269" y="1621631"/>
            <a:ext cx="58578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13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26</a:t>
            </a:fld>
            <a:endParaRPr lang="en-US"/>
          </a:p>
        </p:txBody>
      </p:sp>
      <p:sp>
        <p:nvSpPr>
          <p:cNvPr id="4" name="Title 3"/>
          <p:cNvSpPr>
            <a:spLocks noGrp="1"/>
          </p:cNvSpPr>
          <p:nvPr>
            <p:ph type="title"/>
          </p:nvPr>
        </p:nvSpPr>
        <p:spPr/>
        <p:txBody>
          <a:bodyPr/>
          <a:lstStyle/>
          <a:p>
            <a:endParaRPr lang="en-US"/>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68166" y="1310440"/>
            <a:ext cx="8902262" cy="346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885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27</a:t>
            </a:fld>
            <a:endParaRPr lang="en-US"/>
          </a:p>
        </p:txBody>
      </p:sp>
      <p:sp>
        <p:nvSpPr>
          <p:cNvPr id="3" name="Content Placeholder 2"/>
          <p:cNvSpPr>
            <a:spLocks noGrp="1"/>
          </p:cNvSpPr>
          <p:nvPr>
            <p:ph sz="quarter" idx="12"/>
          </p:nvPr>
        </p:nvSpPr>
        <p:spPr>
          <a:xfrm>
            <a:off x="457201" y="1381125"/>
            <a:ext cx="8228012" cy="4719638"/>
          </a:xfrm>
        </p:spPr>
        <p:txBody>
          <a:bodyPr>
            <a:normAutofit/>
          </a:bodyPr>
          <a:lstStyle/>
          <a:p>
            <a:r>
              <a:rPr lang="en-US" sz="3200" dirty="0"/>
              <a:t>Oncologic outcomes and patient-reported quality of life in patients with oropharyngeal squamous cell carcinoma treated with definitive </a:t>
            </a:r>
            <a:r>
              <a:rPr lang="en-US" sz="3200" dirty="0" err="1"/>
              <a:t>transoral</a:t>
            </a:r>
            <a:r>
              <a:rPr lang="en-US" sz="3200" dirty="0"/>
              <a:t> robotic surgery versus definitive </a:t>
            </a:r>
            <a:r>
              <a:rPr lang="en-US" sz="3200" dirty="0" err="1"/>
              <a:t>chemoradiation</a:t>
            </a:r>
            <a:endParaRPr lang="en-US" sz="3200" dirty="0"/>
          </a:p>
          <a:p>
            <a:r>
              <a:rPr lang="en-US" sz="1300" dirty="0" err="1">
                <a:hlinkClick r:id="rId2"/>
              </a:rPr>
              <a:t>D.C.LingMD</a:t>
            </a:r>
            <a:r>
              <a:rPr lang="en-US" sz="1300" baseline="30000" dirty="0" err="1">
                <a:hlinkClick r:id="rId2"/>
              </a:rPr>
              <a:t>a</a:t>
            </a:r>
            <a:r>
              <a:rPr lang="en-US" sz="1300" dirty="0" err="1">
                <a:hlinkClick r:id="rId2"/>
              </a:rPr>
              <a:t>B.V.ChapmanMD</a:t>
            </a:r>
            <a:r>
              <a:rPr lang="en-US" sz="1300" baseline="30000" dirty="0" err="1">
                <a:hlinkClick r:id="rId2"/>
              </a:rPr>
              <a:t>a</a:t>
            </a:r>
            <a:r>
              <a:rPr lang="en-US" sz="1300" dirty="0" err="1">
                <a:hlinkClick r:id="rId2"/>
              </a:rPr>
              <a:t>J.KimMD</a:t>
            </a:r>
            <a:r>
              <a:rPr lang="en-US" sz="1300" baseline="30000" dirty="0" err="1">
                <a:hlinkClick r:id="rId2"/>
              </a:rPr>
              <a:t>b</a:t>
            </a:r>
            <a:r>
              <a:rPr lang="en-US" sz="1300" dirty="0" err="1">
                <a:hlinkClick r:id="rId2"/>
              </a:rPr>
              <a:t>G.W.ChobyMD</a:t>
            </a:r>
            <a:r>
              <a:rPr lang="en-US" sz="1300" baseline="30000" dirty="0" err="1">
                <a:hlinkClick r:id="rId2"/>
              </a:rPr>
              <a:t>b</a:t>
            </a:r>
            <a:r>
              <a:rPr lang="en-US" sz="1300" dirty="0" err="1">
                <a:hlinkClick r:id="rId2"/>
              </a:rPr>
              <a:t>P.KabolizadehMD</a:t>
            </a:r>
            <a:r>
              <a:rPr lang="en-US" sz="1300" dirty="0">
                <a:hlinkClick r:id="rId2"/>
              </a:rPr>
              <a:t>, </a:t>
            </a:r>
            <a:r>
              <a:rPr lang="en-US" sz="1300" dirty="0" err="1">
                <a:hlinkClick r:id="rId2"/>
              </a:rPr>
              <a:t>PhD</a:t>
            </a:r>
            <a:r>
              <a:rPr lang="en-US" sz="1300" baseline="30000" dirty="0" err="1">
                <a:hlinkClick r:id="rId2"/>
              </a:rPr>
              <a:t>a</a:t>
            </a:r>
            <a:r>
              <a:rPr lang="en-US" sz="1300" dirty="0" err="1">
                <a:hlinkClick r:id="rId2"/>
              </a:rPr>
              <a:t>D.A.ClumpMD</a:t>
            </a:r>
            <a:r>
              <a:rPr lang="en-US" sz="1300" dirty="0">
                <a:hlinkClick r:id="rId2"/>
              </a:rPr>
              <a:t>, </a:t>
            </a:r>
            <a:r>
              <a:rPr lang="en-US" sz="1300" dirty="0" err="1">
                <a:hlinkClick r:id="rId2"/>
              </a:rPr>
              <a:t>PhD</a:t>
            </a:r>
            <a:r>
              <a:rPr lang="en-US" sz="1300" baseline="30000" dirty="0" err="1">
                <a:hlinkClick r:id="rId2"/>
              </a:rPr>
              <a:t>a</a:t>
            </a:r>
            <a:r>
              <a:rPr lang="en-US" sz="1300" dirty="0" err="1">
                <a:hlinkClick r:id="rId2"/>
              </a:rPr>
              <a:t>R.L.FerrisMD</a:t>
            </a:r>
            <a:r>
              <a:rPr lang="en-US" sz="1300" dirty="0">
                <a:hlinkClick r:id="rId2"/>
              </a:rPr>
              <a:t>, PhD, </a:t>
            </a:r>
            <a:r>
              <a:rPr lang="en-US" sz="1300" dirty="0" err="1">
                <a:hlinkClick r:id="rId2"/>
              </a:rPr>
              <a:t>FACS</a:t>
            </a:r>
            <a:r>
              <a:rPr lang="en-US" sz="1300" baseline="30000" dirty="0" err="1">
                <a:hlinkClick r:id="rId2"/>
              </a:rPr>
              <a:t>b</a:t>
            </a:r>
            <a:r>
              <a:rPr lang="en-US" sz="1300" dirty="0" err="1">
                <a:hlinkClick r:id="rId2"/>
              </a:rPr>
              <a:t>S.KimMD</a:t>
            </a:r>
            <a:r>
              <a:rPr lang="en-US" sz="1300" baseline="30000" dirty="0" err="1">
                <a:hlinkClick r:id="rId2"/>
              </a:rPr>
              <a:t>b</a:t>
            </a:r>
            <a:r>
              <a:rPr lang="en-US" sz="1300" dirty="0" err="1">
                <a:hlinkClick r:id="rId2"/>
              </a:rPr>
              <a:t>S.BeriwalMD</a:t>
            </a:r>
            <a:r>
              <a:rPr lang="en-US" sz="1300" baseline="30000" dirty="0" err="1">
                <a:hlinkClick r:id="rId2"/>
              </a:rPr>
              <a:t>a</a:t>
            </a:r>
            <a:r>
              <a:rPr lang="en-US" sz="1300" dirty="0" err="1">
                <a:hlinkClick r:id="rId2"/>
              </a:rPr>
              <a:t>D.E.HeronMD</a:t>
            </a:r>
            <a:r>
              <a:rPr lang="en-US" sz="1300" dirty="0">
                <a:hlinkClick r:id="rId2"/>
              </a:rPr>
              <a:t>, FACRO, </a:t>
            </a:r>
            <a:r>
              <a:rPr lang="en-US" sz="1300" dirty="0" err="1">
                <a:hlinkClick r:id="rId2"/>
              </a:rPr>
              <a:t>FACR</a:t>
            </a:r>
            <a:r>
              <a:rPr lang="en-US" sz="1300" baseline="30000" dirty="0" err="1">
                <a:hlinkClick r:id="rId2"/>
              </a:rPr>
              <a:t>ab</a:t>
            </a:r>
            <a:r>
              <a:rPr lang="en-US" sz="1300" dirty="0" err="1">
                <a:hlinkClick r:id="rId2"/>
              </a:rPr>
              <a:t>U.DuvvuriMD</a:t>
            </a:r>
            <a:r>
              <a:rPr lang="en-US" sz="1300" dirty="0">
                <a:hlinkClick r:id="rId2"/>
              </a:rPr>
              <a:t>, </a:t>
            </a:r>
            <a:r>
              <a:rPr lang="en-US" sz="1300" dirty="0" err="1">
                <a:hlinkClick r:id="rId2"/>
              </a:rPr>
              <a:t>PhD</a:t>
            </a:r>
            <a:r>
              <a:rPr lang="en-US" sz="1300" baseline="30000" dirty="0" err="1">
                <a:hlinkClick r:id="rId2"/>
              </a:rPr>
              <a:t>b</a:t>
            </a:r>
            <a:endParaRPr lang="en-US" sz="1300" baseline="30000" dirty="0"/>
          </a:p>
          <a:p>
            <a:r>
              <a:rPr lang="en-US" sz="1300" baseline="30000" dirty="0" err="1"/>
              <a:t>a</a:t>
            </a:r>
            <a:r>
              <a:rPr lang="en-US" sz="1300" dirty="0" err="1"/>
              <a:t>Department</a:t>
            </a:r>
            <a:r>
              <a:rPr lang="en-US" sz="1300" dirty="0"/>
              <a:t> of Radiation Oncology, University of Pittsburgh Cancer Institute, Pittsburgh, PA, United States</a:t>
            </a:r>
          </a:p>
          <a:p>
            <a:r>
              <a:rPr lang="en-US" sz="1300" baseline="30000" dirty="0" err="1"/>
              <a:t>b</a:t>
            </a:r>
            <a:r>
              <a:rPr lang="en-US" sz="1300" dirty="0" err="1"/>
              <a:t>Department</a:t>
            </a:r>
            <a:r>
              <a:rPr lang="en-US" sz="1300" dirty="0"/>
              <a:t> of Otolaryngology, University of Pittsburgh Medical Center, Pittsburgh, PA, United States</a:t>
            </a:r>
          </a:p>
          <a:p>
            <a:r>
              <a:rPr lang="en-US" sz="1500" dirty="0"/>
              <a:t>Received 9 June 2016, Revised 29 July 2016, Accepted 17 August 2016, Available online 25 August 2016.</a:t>
            </a:r>
          </a:p>
          <a:p>
            <a:endParaRPr lang="en-US" sz="1600" dirty="0"/>
          </a:p>
          <a:p>
            <a:endParaRPr lang="en-US" dirty="0"/>
          </a:p>
        </p:txBody>
      </p:sp>
      <p:sp>
        <p:nvSpPr>
          <p:cNvPr id="4" name="Title 3"/>
          <p:cNvSpPr>
            <a:spLocks noGrp="1"/>
          </p:cNvSpPr>
          <p:nvPr>
            <p:ph type="title"/>
          </p:nvPr>
        </p:nvSpPr>
        <p:spPr/>
        <p:txBody>
          <a:bodyPr/>
          <a:lstStyle/>
          <a:p>
            <a:pPr algn="ctr"/>
            <a:r>
              <a:rPr lang="en-US" dirty="0"/>
              <a:t>TORS vs. Chemo-radiation</a:t>
            </a:r>
          </a:p>
        </p:txBody>
      </p:sp>
    </p:spTree>
    <p:extLst>
      <p:ext uri="{BB962C8B-B14F-4D97-AF65-F5344CB8AC3E}">
        <p14:creationId xmlns:p14="http://schemas.microsoft.com/office/powerpoint/2010/main" val="1814040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28</a:t>
            </a:fld>
            <a:endParaRPr lang="en-US"/>
          </a:p>
        </p:txBody>
      </p:sp>
      <p:sp>
        <p:nvSpPr>
          <p:cNvPr id="3" name="Content Placeholder 2"/>
          <p:cNvSpPr>
            <a:spLocks noGrp="1"/>
          </p:cNvSpPr>
          <p:nvPr>
            <p:ph sz="quarter" idx="12"/>
          </p:nvPr>
        </p:nvSpPr>
        <p:spPr/>
        <p:txBody>
          <a:bodyPr/>
          <a:lstStyle/>
          <a:p>
            <a:r>
              <a:rPr lang="en-US" dirty="0"/>
              <a:t>Highlights</a:t>
            </a:r>
          </a:p>
          <a:p>
            <a:r>
              <a:rPr lang="en-US" dirty="0"/>
              <a:t>•CRT and definitive TORS offer similar oncologic outcomes in early stage OPSCC.</a:t>
            </a:r>
          </a:p>
          <a:p>
            <a:r>
              <a:rPr lang="en-US" dirty="0"/>
              <a:t>•TORS resulted in improved short and long-term saliva-related QOL compared to CRT.</a:t>
            </a:r>
          </a:p>
          <a:p>
            <a:r>
              <a:rPr lang="en-US" dirty="0"/>
              <a:t>•Use of adjuvant therapy after TORS lead to worse saliva and taste-related QOL.</a:t>
            </a:r>
          </a:p>
          <a:p>
            <a:r>
              <a:rPr lang="en-US" dirty="0"/>
              <a:t>•Difficult to determine a priori which patents will not be subjected to adjuvant therapy after TORS.</a:t>
            </a:r>
          </a:p>
          <a:p>
            <a:endParaRPr lang="en-US" dirty="0"/>
          </a:p>
        </p:txBody>
      </p:sp>
      <p:sp>
        <p:nvSpPr>
          <p:cNvPr id="4" name="Title 3"/>
          <p:cNvSpPr>
            <a:spLocks noGrp="1"/>
          </p:cNvSpPr>
          <p:nvPr>
            <p:ph type="title"/>
          </p:nvPr>
        </p:nvSpPr>
        <p:spPr/>
        <p:txBody>
          <a:bodyPr/>
          <a:lstStyle/>
          <a:p>
            <a:pPr algn="ctr"/>
            <a:r>
              <a:rPr lang="en-US" dirty="0"/>
              <a:t>TORS vs. Chemo-radiation</a:t>
            </a:r>
          </a:p>
        </p:txBody>
      </p:sp>
    </p:spTree>
    <p:extLst>
      <p:ext uri="{BB962C8B-B14F-4D97-AF65-F5344CB8AC3E}">
        <p14:creationId xmlns:p14="http://schemas.microsoft.com/office/powerpoint/2010/main" val="3000071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29</a:t>
            </a:fld>
            <a:endParaRPr lang="en-US"/>
          </a:p>
        </p:txBody>
      </p:sp>
      <p:sp>
        <p:nvSpPr>
          <p:cNvPr id="3" name="Content Placeholder 2"/>
          <p:cNvSpPr>
            <a:spLocks noGrp="1"/>
          </p:cNvSpPr>
          <p:nvPr>
            <p:ph sz="quarter" idx="12"/>
          </p:nvPr>
        </p:nvSpPr>
        <p:spPr/>
        <p:txBody>
          <a:bodyPr/>
          <a:lstStyle/>
          <a:p>
            <a:r>
              <a:rPr lang="en-US" dirty="0"/>
              <a:t>Definitive CRT and definitive TORS offer similar rates of loco-regional control, overall survival, and disease-free survival in patients with early stage OPSCC. TORS resulted in significantly better short and long-term saliva-related QOL, whereas adjuvant therapy was associated with worse saliva and taste-related QOL compared to TORS alone.</a:t>
            </a:r>
          </a:p>
          <a:p>
            <a:endParaRPr lang="en-US" dirty="0"/>
          </a:p>
        </p:txBody>
      </p:sp>
      <p:sp>
        <p:nvSpPr>
          <p:cNvPr id="4" name="Title 3"/>
          <p:cNvSpPr>
            <a:spLocks noGrp="1"/>
          </p:cNvSpPr>
          <p:nvPr>
            <p:ph type="title"/>
          </p:nvPr>
        </p:nvSpPr>
        <p:spPr/>
        <p:txBody>
          <a:bodyPr/>
          <a:lstStyle/>
          <a:p>
            <a:pPr algn="ctr"/>
            <a:r>
              <a:rPr lang="en-US" dirty="0"/>
              <a:t>TORS vs. Chemo-radiation (Conclusion)</a:t>
            </a:r>
            <a:br>
              <a:rPr lang="en-US" dirty="0"/>
            </a:br>
            <a:endParaRPr lang="en-US" dirty="0"/>
          </a:p>
        </p:txBody>
      </p:sp>
    </p:spTree>
    <p:extLst>
      <p:ext uri="{BB962C8B-B14F-4D97-AF65-F5344CB8AC3E}">
        <p14:creationId xmlns:p14="http://schemas.microsoft.com/office/powerpoint/2010/main" val="104174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93F6E16-D41F-0842-9801-9298F22EF5B3}"/>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629102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30</a:t>
            </a:fld>
            <a:endParaRPr lang="en-US"/>
          </a:p>
        </p:txBody>
      </p:sp>
      <p:sp>
        <p:nvSpPr>
          <p:cNvPr id="3" name="Content Placeholder 2"/>
          <p:cNvSpPr>
            <a:spLocks noGrp="1"/>
          </p:cNvSpPr>
          <p:nvPr>
            <p:ph sz="quarter" idx="12"/>
          </p:nvPr>
        </p:nvSpPr>
        <p:spPr>
          <a:xfrm>
            <a:off x="457201" y="1136662"/>
            <a:ext cx="8228012" cy="4719638"/>
          </a:xfrm>
        </p:spPr>
        <p:txBody>
          <a:bodyPr/>
          <a:lstStyle/>
          <a:p>
            <a:pPr>
              <a:spcBef>
                <a:spcPts val="0"/>
              </a:spcBef>
              <a:spcAft>
                <a:spcPts val="0"/>
              </a:spcAft>
              <a:buFont typeface="Wingdings 3" charset="0"/>
              <a:buChar char="Ø"/>
              <a:defRPr/>
            </a:pPr>
            <a:r>
              <a:rPr lang="en-US" sz="2800" dirty="0"/>
              <a:t>Patients with platinum-refractory R/M HNSCC have a dismal prognosis, with median overall survival ≤6 months</a:t>
            </a:r>
          </a:p>
          <a:p>
            <a:pPr lvl="1">
              <a:spcBef>
                <a:spcPts val="0"/>
              </a:spcBef>
              <a:spcAft>
                <a:spcPts val="0"/>
              </a:spcAft>
              <a:buFont typeface="Wingdings 3" charset="0"/>
              <a:buChar char="Ò"/>
              <a:defRPr/>
            </a:pPr>
            <a:r>
              <a:rPr lang="en-US" sz="2800" dirty="0"/>
              <a:t>No anticancer agent improves survival for this patient population</a:t>
            </a:r>
          </a:p>
          <a:p>
            <a:pPr lvl="1">
              <a:spcBef>
                <a:spcPts val="0"/>
              </a:spcBef>
              <a:spcAft>
                <a:spcPts val="0"/>
              </a:spcAft>
              <a:buFont typeface="Wingdings 3" charset="0"/>
              <a:buChar char="Ò"/>
              <a:defRPr/>
            </a:pPr>
            <a:r>
              <a:rPr lang="en-US" sz="2800" dirty="0"/>
              <a:t>No new treatments have been approved in &gt;10 years</a:t>
            </a:r>
            <a:endParaRPr lang="en-US" sz="2800" baseline="30000" dirty="0"/>
          </a:p>
          <a:p>
            <a:pPr>
              <a:spcBef>
                <a:spcPts val="0"/>
              </a:spcBef>
              <a:spcAft>
                <a:spcPts val="0"/>
              </a:spcAft>
              <a:buFont typeface="Wingdings 3" charset="0"/>
              <a:buChar char="Ø"/>
              <a:defRPr/>
            </a:pPr>
            <a:r>
              <a:rPr lang="en-US" sz="2800" dirty="0">
                <a:ea typeface="Times New Roman" panose="02020603050405020304" pitchFamily="18" charset="0"/>
                <a:cs typeface="Vrinda" panose="020B0502040204020203" pitchFamily="34" charset="0"/>
              </a:rPr>
              <a:t>HNSCC recurrence and metastasis are facilitated by immune evasion mediated by PD-L1 and PD-L2</a:t>
            </a:r>
            <a:endParaRPr lang="en-US" sz="2800" strike="sngStrike" baseline="30000" dirty="0"/>
          </a:p>
          <a:p>
            <a:pPr>
              <a:spcBef>
                <a:spcPts val="0"/>
              </a:spcBef>
              <a:spcAft>
                <a:spcPts val="0"/>
              </a:spcAft>
              <a:buFont typeface="Wingdings 3" charset="0"/>
              <a:buChar char="Ø"/>
              <a:defRPr/>
            </a:pPr>
            <a:r>
              <a:rPr lang="en-US" sz="2800" dirty="0"/>
              <a:t>Both HPV-positive and HPV-negative </a:t>
            </a:r>
            <a:r>
              <a:rPr lang="en-US" sz="2800" dirty="0">
                <a:ea typeface="Times New Roman" panose="02020603050405020304" pitchFamily="18" charset="0"/>
                <a:cs typeface="Vrinda" panose="020B0502040204020203" pitchFamily="34" charset="0"/>
              </a:rPr>
              <a:t>HNSCC </a:t>
            </a:r>
            <a:r>
              <a:rPr lang="en-US" sz="2800" dirty="0"/>
              <a:t>frequently express PD-L1</a:t>
            </a:r>
          </a:p>
          <a:p>
            <a:endParaRPr lang="en-US" dirty="0"/>
          </a:p>
        </p:txBody>
      </p:sp>
      <p:sp>
        <p:nvSpPr>
          <p:cNvPr id="4" name="Title 3"/>
          <p:cNvSpPr>
            <a:spLocks noGrp="1"/>
          </p:cNvSpPr>
          <p:nvPr>
            <p:ph type="title"/>
          </p:nvPr>
        </p:nvSpPr>
        <p:spPr>
          <a:xfrm>
            <a:off x="457201" y="142473"/>
            <a:ext cx="8228012" cy="795867"/>
          </a:xfrm>
        </p:spPr>
        <p:txBody>
          <a:bodyPr/>
          <a:lstStyle/>
          <a:p>
            <a:pPr algn="ctr"/>
            <a:r>
              <a:rPr lang="en-US" altLang="en-US" sz="3200" dirty="0"/>
              <a:t>Immunotherapy for H&amp;N Cancer</a:t>
            </a:r>
            <a:endParaRPr lang="en-US" sz="3200" dirty="0"/>
          </a:p>
        </p:txBody>
      </p:sp>
      <p:sp>
        <p:nvSpPr>
          <p:cNvPr id="5" name="Rectangle 4"/>
          <p:cNvSpPr/>
          <p:nvPr/>
        </p:nvSpPr>
        <p:spPr>
          <a:xfrm>
            <a:off x="457199" y="5625468"/>
            <a:ext cx="6237889" cy="461665"/>
          </a:xfrm>
          <a:prstGeom prst="rect">
            <a:avLst/>
          </a:prstGeom>
        </p:spPr>
        <p:txBody>
          <a:bodyPr wrap="square">
            <a:spAutoFit/>
          </a:bodyPr>
          <a:lstStyle/>
          <a:p>
            <a:pPr>
              <a:spcBef>
                <a:spcPct val="0"/>
              </a:spcBef>
            </a:pPr>
            <a:r>
              <a:rPr lang="en-US" altLang="en-US" sz="1200" dirty="0"/>
              <a:t>R/M = recurrent/metastatic.</a:t>
            </a:r>
          </a:p>
          <a:p>
            <a:pPr>
              <a:spcBef>
                <a:spcPct val="0"/>
              </a:spcBef>
            </a:pPr>
            <a:r>
              <a:rPr lang="en-US" altLang="en-US" sz="1200" dirty="0" err="1"/>
              <a:t>Herbst</a:t>
            </a:r>
            <a:r>
              <a:rPr lang="en-US" altLang="en-US" sz="1200" dirty="0"/>
              <a:t> et al, 2015; Ferris, 2015; </a:t>
            </a:r>
            <a:r>
              <a:rPr lang="en-US" altLang="en-US" sz="1200" dirty="0" err="1"/>
              <a:t>Badoual</a:t>
            </a:r>
            <a:r>
              <a:rPr lang="en-US" altLang="en-US" sz="1200" dirty="0"/>
              <a:t> et al, 2013; Concha-</a:t>
            </a:r>
            <a:r>
              <a:rPr lang="en-US" altLang="en-US" sz="1200" dirty="0" err="1"/>
              <a:t>Benavente</a:t>
            </a:r>
            <a:r>
              <a:rPr lang="en-US" altLang="en-US" sz="1200" dirty="0"/>
              <a:t> et al, 2015. </a:t>
            </a:r>
          </a:p>
        </p:txBody>
      </p:sp>
    </p:spTree>
    <p:extLst>
      <p:ext uri="{BB962C8B-B14F-4D97-AF65-F5344CB8AC3E}">
        <p14:creationId xmlns:p14="http://schemas.microsoft.com/office/powerpoint/2010/main" val="163921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31</a:t>
            </a:fld>
            <a:endParaRPr lang="en-US"/>
          </a:p>
        </p:txBody>
      </p:sp>
      <p:sp>
        <p:nvSpPr>
          <p:cNvPr id="4" name="Title 3"/>
          <p:cNvSpPr>
            <a:spLocks noGrp="1"/>
          </p:cNvSpPr>
          <p:nvPr>
            <p:ph type="title"/>
          </p:nvPr>
        </p:nvSpPr>
        <p:spPr/>
        <p:txBody>
          <a:bodyPr/>
          <a:lstStyle/>
          <a:p>
            <a:pPr algn="ctr"/>
            <a:r>
              <a:rPr lang="en-US" dirty="0"/>
              <a:t>Blocking PD-1/PD-L1 Restores </a:t>
            </a:r>
            <a:br>
              <a:rPr lang="en-US" dirty="0"/>
            </a:br>
            <a:r>
              <a:rPr lang="en-US" dirty="0"/>
              <a:t>T-Cell Function </a:t>
            </a:r>
          </a:p>
        </p:txBody>
      </p:sp>
      <p:pic>
        <p:nvPicPr>
          <p:cNvPr id="5" name="Content Placeholder 4" descr="Unfortunately we are unable to provide accessible alternative text for this. If you require assistance to access this image, or to obtain a text description, please contact npg@nature.com"/>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0" y="2102069"/>
            <a:ext cx="9060115" cy="290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Rectangle 5"/>
          <p:cNvSpPr/>
          <p:nvPr/>
        </p:nvSpPr>
        <p:spPr>
          <a:xfrm>
            <a:off x="457201" y="5630183"/>
            <a:ext cx="1352422" cy="276999"/>
          </a:xfrm>
          <a:prstGeom prst="rect">
            <a:avLst/>
          </a:prstGeom>
        </p:spPr>
        <p:txBody>
          <a:bodyPr wrap="none">
            <a:spAutoFit/>
          </a:bodyPr>
          <a:lstStyle/>
          <a:p>
            <a:r>
              <a:rPr lang="en-US" altLang="en-US" sz="1200" dirty="0"/>
              <a:t>Sharpe et al, 2007.</a:t>
            </a:r>
          </a:p>
        </p:txBody>
      </p:sp>
    </p:spTree>
    <p:extLst>
      <p:ext uri="{BB962C8B-B14F-4D97-AF65-F5344CB8AC3E}">
        <p14:creationId xmlns:p14="http://schemas.microsoft.com/office/powerpoint/2010/main" val="732674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32</a:t>
            </a:fld>
            <a:endParaRPr lang="en-US"/>
          </a:p>
        </p:txBody>
      </p:sp>
      <p:sp>
        <p:nvSpPr>
          <p:cNvPr id="3" name="Content Placeholder 2"/>
          <p:cNvSpPr>
            <a:spLocks noGrp="1"/>
          </p:cNvSpPr>
          <p:nvPr>
            <p:ph sz="quarter" idx="12"/>
          </p:nvPr>
        </p:nvSpPr>
        <p:spPr>
          <a:xfrm>
            <a:off x="457201" y="1307552"/>
            <a:ext cx="8228012" cy="4719638"/>
          </a:xfrm>
        </p:spPr>
        <p:txBody>
          <a:bodyPr>
            <a:normAutofit fontScale="77500" lnSpcReduction="20000"/>
          </a:bodyPr>
          <a:lstStyle/>
          <a:p>
            <a:r>
              <a:rPr lang="en-US" altLang="en-US" dirty="0" err="1"/>
              <a:t>Nivolumab</a:t>
            </a:r>
            <a:r>
              <a:rPr lang="en-US" altLang="en-US" dirty="0"/>
              <a:t> improved survival for patients with platinum-refractory HNC</a:t>
            </a:r>
          </a:p>
          <a:p>
            <a:r>
              <a:rPr lang="en-US" altLang="en-US" dirty="0"/>
              <a:t>1-year survival more than doubled compared with single-agent SOC options (docetaxel, methotrexate, or </a:t>
            </a:r>
            <a:r>
              <a:rPr lang="en-US" altLang="en-US" dirty="0" err="1"/>
              <a:t>cetuximab</a:t>
            </a:r>
            <a:r>
              <a:rPr lang="en-US" altLang="en-US" dirty="0"/>
              <a:t>)</a:t>
            </a:r>
          </a:p>
          <a:p>
            <a:r>
              <a:rPr lang="en-US" altLang="en-US" dirty="0"/>
              <a:t>All demographic and clinical subgroups appeared to benefit</a:t>
            </a:r>
          </a:p>
          <a:p>
            <a:r>
              <a:rPr lang="en-US" altLang="en-US" dirty="0"/>
              <a:t>The magnitude of the benefit appeared greatest for patients with PD-L1 &gt;1% and HPV-positive tumors</a:t>
            </a:r>
          </a:p>
          <a:p>
            <a:r>
              <a:rPr lang="en-US" altLang="en-US" dirty="0"/>
              <a:t>PFS was not significantly different with </a:t>
            </a:r>
            <a:r>
              <a:rPr lang="en-US" altLang="en-US" dirty="0" err="1"/>
              <a:t>nivolumab</a:t>
            </a:r>
            <a:r>
              <a:rPr lang="en-US" altLang="en-US" dirty="0"/>
              <a:t> vs SOC</a:t>
            </a:r>
          </a:p>
          <a:p>
            <a:r>
              <a:rPr lang="en-US" altLang="en-US" dirty="0"/>
              <a:t>Response rates were higher with </a:t>
            </a:r>
            <a:r>
              <a:rPr lang="en-US" altLang="en-US" dirty="0" err="1"/>
              <a:t>nivolumab</a:t>
            </a:r>
            <a:r>
              <a:rPr lang="en-US" altLang="en-US" dirty="0"/>
              <a:t> vs SOC</a:t>
            </a:r>
          </a:p>
          <a:p>
            <a:r>
              <a:rPr lang="en-US" altLang="en-US" dirty="0"/>
              <a:t>Toxicity was less with </a:t>
            </a:r>
            <a:r>
              <a:rPr lang="en-US" altLang="en-US" dirty="0" err="1"/>
              <a:t>nivolumab</a:t>
            </a:r>
            <a:endParaRPr lang="en-US" altLang="en-US" dirty="0"/>
          </a:p>
          <a:p>
            <a:r>
              <a:rPr lang="en-US" altLang="en-US" dirty="0" err="1"/>
              <a:t>Nivolumab</a:t>
            </a:r>
            <a:r>
              <a:rPr lang="en-US" altLang="en-US" dirty="0"/>
              <a:t> stabilized QOL in comparison to worsening QOL with SOC</a:t>
            </a:r>
          </a:p>
          <a:p>
            <a:r>
              <a:rPr lang="en-US" altLang="en-US" dirty="0" err="1"/>
              <a:t>Pembrolizumab</a:t>
            </a:r>
            <a:r>
              <a:rPr lang="en-US" altLang="en-US" dirty="0"/>
              <a:t> and </a:t>
            </a:r>
            <a:r>
              <a:rPr lang="en-US" altLang="en-US" dirty="0" err="1"/>
              <a:t>nivolumab</a:t>
            </a:r>
            <a:r>
              <a:rPr lang="en-US" altLang="en-US" dirty="0"/>
              <a:t> are now FDA approved for this indication</a:t>
            </a:r>
          </a:p>
          <a:p>
            <a:endParaRPr lang="en-US" dirty="0"/>
          </a:p>
        </p:txBody>
      </p:sp>
      <p:sp>
        <p:nvSpPr>
          <p:cNvPr id="4" name="Title 3"/>
          <p:cNvSpPr>
            <a:spLocks noGrp="1"/>
          </p:cNvSpPr>
          <p:nvPr>
            <p:ph type="title"/>
          </p:nvPr>
        </p:nvSpPr>
        <p:spPr/>
        <p:txBody>
          <a:bodyPr/>
          <a:lstStyle/>
          <a:p>
            <a:pPr algn="ctr"/>
            <a:r>
              <a:rPr lang="en-US" dirty="0"/>
              <a:t>PD-1 Inhibitor Therapy for HNC</a:t>
            </a:r>
          </a:p>
        </p:txBody>
      </p:sp>
      <p:sp>
        <p:nvSpPr>
          <p:cNvPr id="5" name="Rectangle 4"/>
          <p:cNvSpPr/>
          <p:nvPr/>
        </p:nvSpPr>
        <p:spPr>
          <a:xfrm>
            <a:off x="3505200" y="5816883"/>
            <a:ext cx="5449614" cy="646331"/>
          </a:xfrm>
          <a:prstGeom prst="rect">
            <a:avLst/>
          </a:prstGeom>
        </p:spPr>
        <p:txBody>
          <a:bodyPr wrap="square">
            <a:spAutoFit/>
          </a:bodyPr>
          <a:lstStyle/>
          <a:p>
            <a:pPr algn="r">
              <a:spcBef>
                <a:spcPct val="0"/>
              </a:spcBef>
            </a:pPr>
            <a:r>
              <a:rPr lang="en-US" altLang="en-US" sz="1200" dirty="0"/>
              <a:t>SOC = standard of care.</a:t>
            </a:r>
            <a:br>
              <a:rPr lang="en-US" altLang="en-US" sz="1200" dirty="0"/>
            </a:br>
            <a:r>
              <a:rPr lang="en-US" altLang="en-US" sz="1200" dirty="0"/>
              <a:t>QOL = quality of life. </a:t>
            </a:r>
          </a:p>
          <a:p>
            <a:pPr algn="r">
              <a:spcBef>
                <a:spcPct val="0"/>
              </a:spcBef>
            </a:pPr>
            <a:r>
              <a:rPr lang="en-US" altLang="en-US" sz="1200" dirty="0"/>
              <a:t>Ferris et al, 2016.</a:t>
            </a:r>
          </a:p>
        </p:txBody>
      </p:sp>
    </p:spTree>
    <p:extLst>
      <p:ext uri="{BB962C8B-B14F-4D97-AF65-F5344CB8AC3E}">
        <p14:creationId xmlns:p14="http://schemas.microsoft.com/office/powerpoint/2010/main" val="1923313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33</a:t>
            </a:fld>
            <a:endParaRPr lang="en-US"/>
          </a:p>
        </p:txBody>
      </p:sp>
      <p:sp>
        <p:nvSpPr>
          <p:cNvPr id="3" name="Content Placeholder 2"/>
          <p:cNvSpPr>
            <a:spLocks noGrp="1"/>
          </p:cNvSpPr>
          <p:nvPr>
            <p:ph sz="quarter" idx="12"/>
          </p:nvPr>
        </p:nvSpPr>
        <p:spPr/>
        <p:txBody>
          <a:bodyPr>
            <a:normAutofit fontScale="92500" lnSpcReduction="10000"/>
          </a:bodyPr>
          <a:lstStyle/>
          <a:p>
            <a:r>
              <a:rPr lang="en-US" altLang="x-none" dirty="0"/>
              <a:t>HPV is prevalent in many malignancies</a:t>
            </a:r>
          </a:p>
          <a:p>
            <a:r>
              <a:rPr lang="en-US" altLang="x-none" dirty="0"/>
              <a:t>HPV is changing the clinical landscape of HNC</a:t>
            </a:r>
          </a:p>
          <a:p>
            <a:r>
              <a:rPr lang="en-US" altLang="x-none" dirty="0"/>
              <a:t>TORS is a minimally invasive surgical option but we are still trying to determine the group of patients where this modality is best deployed.</a:t>
            </a:r>
          </a:p>
          <a:p>
            <a:r>
              <a:rPr lang="en-US" altLang="x-none" dirty="0"/>
              <a:t>Be aware of the new staging system specific to </a:t>
            </a:r>
            <a:br>
              <a:rPr lang="en-US" altLang="x-none" dirty="0"/>
            </a:br>
            <a:r>
              <a:rPr lang="en-US" altLang="x-none" dirty="0"/>
              <a:t>HPV-positive oropharynx cancer since the old staging system is not prognostic.</a:t>
            </a:r>
          </a:p>
          <a:p>
            <a:r>
              <a:rPr lang="en-US" altLang="x-none" dirty="0"/>
              <a:t>PD1 inhibitor therapy results in clinical response and improved OS (</a:t>
            </a:r>
            <a:r>
              <a:rPr lang="en-US" altLang="x-none" dirty="0" err="1"/>
              <a:t>nivolumab</a:t>
            </a:r>
            <a:r>
              <a:rPr lang="en-US" altLang="x-none" dirty="0"/>
              <a:t> only) for patients with Recurrent/Metastatic platinum-refractory HNC with a trend of preferential improved control for HPV positive patients.</a:t>
            </a:r>
            <a:endParaRPr lang="x-none" altLang="x-none"/>
          </a:p>
          <a:p>
            <a:endParaRPr lang="en-US" dirty="0"/>
          </a:p>
        </p:txBody>
      </p:sp>
      <p:sp>
        <p:nvSpPr>
          <p:cNvPr id="4" name="Title 3"/>
          <p:cNvSpPr>
            <a:spLocks noGrp="1"/>
          </p:cNvSpPr>
          <p:nvPr>
            <p:ph type="title"/>
          </p:nvPr>
        </p:nvSpPr>
        <p:spPr/>
        <p:txBody>
          <a:bodyPr/>
          <a:lstStyle/>
          <a:p>
            <a:pPr algn="ctr"/>
            <a:r>
              <a:rPr lang="en-US" dirty="0"/>
              <a:t>Key Takeaways</a:t>
            </a:r>
          </a:p>
        </p:txBody>
      </p:sp>
    </p:spTree>
    <p:extLst>
      <p:ext uri="{BB962C8B-B14F-4D97-AF65-F5344CB8AC3E}">
        <p14:creationId xmlns:p14="http://schemas.microsoft.com/office/powerpoint/2010/main" val="3325877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39318"/>
            <a:ext cx="4114800" cy="1589875"/>
          </a:xfrm>
        </p:spPr>
        <p:txBody>
          <a:bodyPr/>
          <a:lstStyle/>
          <a:p>
            <a:r>
              <a:rPr lang="en-CA" dirty="0"/>
              <a:t>Thank You</a:t>
            </a:r>
          </a:p>
        </p:txBody>
      </p:sp>
    </p:spTree>
    <p:extLst>
      <p:ext uri="{BB962C8B-B14F-4D97-AF65-F5344CB8AC3E}">
        <p14:creationId xmlns:p14="http://schemas.microsoft.com/office/powerpoint/2010/main" val="267722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FFABC74-EBAC-4046-8B01-4C01DF70483A}"/>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653E6955-68AD-5B40-BCBA-F2600F69702A}"/>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13124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4527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85-13E8-D649-9658-E3DE40B730F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0A0F81-E71E-8342-84F7-ECB11D33D5B1}"/>
              </a:ext>
            </a:extLst>
          </p:cNvPr>
          <p:cNvSpPr>
            <a:spLocks noGrp="1"/>
          </p:cNvSpPr>
          <p:nvPr>
            <p:ph type="subTitle" idx="1"/>
          </p:nvPr>
        </p:nvSpPr>
        <p:spPr/>
        <p:txBody>
          <a:bodyPr/>
          <a:lstStyle/>
          <a:p>
            <a:endParaRPr lang="en-US"/>
          </a:p>
        </p:txBody>
      </p:sp>
      <p:pic>
        <p:nvPicPr>
          <p:cNvPr id="17" name="Picture 16" descr="A picture containing screenshot, man, street, sign&#10;&#10;Description automatically generated">
            <a:extLst>
              <a:ext uri="{FF2B5EF4-FFF2-40B4-BE49-F238E27FC236}">
                <a16:creationId xmlns:a16="http://schemas.microsoft.com/office/drawing/2014/main" id="{A3A3AB02-E3DD-AB43-B2EC-E3DE3A92CB69}"/>
              </a:ext>
            </a:extLst>
          </p:cNvPr>
          <p:cNvPicPr>
            <a:picLocks noChangeAspect="1"/>
          </p:cNvPicPr>
          <p:nvPr/>
        </p:nvPicPr>
        <p:blipFill>
          <a:blip r:embed="rId2"/>
          <a:stretch>
            <a:fillRect/>
          </a:stretch>
        </p:blipFill>
        <p:spPr>
          <a:xfrm>
            <a:off x="1143000" y="857250"/>
            <a:ext cx="6858000" cy="5143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77CCD12-ECCD-1F43-B346-2D7508F7D363}"/>
              </a:ext>
            </a:extLst>
          </p:cNvPr>
          <p:cNvPicPr>
            <a:picLocks noChangeAspect="1"/>
          </p:cNvPicPr>
          <p:nvPr/>
        </p:nvPicPr>
        <p:blipFill>
          <a:blip r:embed="rId3"/>
          <a:stretch>
            <a:fillRect/>
          </a:stretch>
        </p:blipFill>
        <p:spPr>
          <a:xfrm>
            <a:off x="1143000" y="857250"/>
            <a:ext cx="6858000" cy="51435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4D54CBC-E80C-134C-8FCE-A5D07786F7CB}"/>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4704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6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5">
            <a:extLst>
              <a:ext uri="{FF2B5EF4-FFF2-40B4-BE49-F238E27FC236}">
                <a16:creationId xmlns:a16="http://schemas.microsoft.com/office/drawing/2014/main" id="{92BD7DEB-F930-F34E-903A-0F9E17D13EAD}"/>
              </a:ext>
            </a:extLst>
          </p:cNvPr>
          <p:cNvSpPr>
            <a:spLocks noGrp="1"/>
          </p:cNvSpPr>
          <p:nvPr>
            <p:ph type="ctrTitle"/>
          </p:nvPr>
        </p:nvSpPr>
        <p:spPr>
          <a:xfrm>
            <a:off x="457200" y="184508"/>
            <a:ext cx="3617650" cy="1876071"/>
          </a:xfrm>
        </p:spPr>
        <p:txBody>
          <a:bodyPr/>
          <a:lstStyle/>
          <a:p>
            <a:r>
              <a:rPr lang="en-US" b="1" dirty="0"/>
              <a:t>New Paradigms in the Treatment of Head &amp; Neck Cancers</a:t>
            </a:r>
            <a:endParaRPr lang="en-CA" dirty="0"/>
          </a:p>
        </p:txBody>
      </p:sp>
      <p:sp>
        <p:nvSpPr>
          <p:cNvPr id="6" name="Text Placeholder 6">
            <a:extLst>
              <a:ext uri="{FF2B5EF4-FFF2-40B4-BE49-F238E27FC236}">
                <a16:creationId xmlns:a16="http://schemas.microsoft.com/office/drawing/2014/main" id="{85719F46-FE9A-6B48-8B06-BD9CDE83012B}"/>
              </a:ext>
            </a:extLst>
          </p:cNvPr>
          <p:cNvSpPr>
            <a:spLocks noGrp="1"/>
          </p:cNvSpPr>
          <p:nvPr>
            <p:ph type="body" sz="quarter" idx="10"/>
          </p:nvPr>
        </p:nvSpPr>
        <p:spPr>
          <a:xfrm>
            <a:off x="457200" y="2971800"/>
            <a:ext cx="4114800" cy="1617955"/>
          </a:xfrm>
        </p:spPr>
        <p:txBody>
          <a:bodyPr/>
          <a:lstStyle/>
          <a:p>
            <a:r>
              <a:rPr lang="en-CA" dirty="0"/>
              <a:t>Aidnag Z. Diaz MD-MPH</a:t>
            </a:r>
          </a:p>
          <a:p>
            <a:r>
              <a:rPr lang="en-CA" dirty="0"/>
              <a:t>Professor and Medical Director</a:t>
            </a:r>
          </a:p>
          <a:p>
            <a:r>
              <a:rPr lang="en-CA" dirty="0"/>
              <a:t>Department of Radiation Oncology</a:t>
            </a:r>
          </a:p>
          <a:p>
            <a:r>
              <a:rPr lang="en-CA" dirty="0"/>
              <a:t>UACC at St. Josephs Medical Center</a:t>
            </a:r>
          </a:p>
          <a:p>
            <a:r>
              <a:rPr lang="en-CA" dirty="0"/>
              <a:t>April 16,2020</a:t>
            </a:r>
          </a:p>
        </p:txBody>
      </p:sp>
    </p:spTree>
    <p:extLst>
      <p:ext uri="{BB962C8B-B14F-4D97-AF65-F5344CB8AC3E}">
        <p14:creationId xmlns:p14="http://schemas.microsoft.com/office/powerpoint/2010/main" val="379250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t>8</a:t>
            </a:fld>
            <a:endParaRPr lang="en-US"/>
          </a:p>
        </p:txBody>
      </p:sp>
      <p:sp>
        <p:nvSpPr>
          <p:cNvPr id="3" name="Content Placeholder 2"/>
          <p:cNvSpPr>
            <a:spLocks noGrp="1"/>
          </p:cNvSpPr>
          <p:nvPr>
            <p:ph sz="quarter" idx="12"/>
          </p:nvPr>
        </p:nvSpPr>
        <p:spPr/>
        <p:txBody>
          <a:bodyPr>
            <a:normAutofit/>
          </a:bodyPr>
          <a:lstStyle/>
          <a:p>
            <a:r>
              <a:rPr lang="en-US" altLang="en-US" sz="2800" dirty="0"/>
              <a:t>Worldwide:</a:t>
            </a:r>
          </a:p>
          <a:p>
            <a:pPr lvl="1"/>
            <a:r>
              <a:rPr lang="en-US" altLang="en-US" dirty="0"/>
              <a:t>600,000 cases a year</a:t>
            </a:r>
          </a:p>
          <a:p>
            <a:pPr lvl="1"/>
            <a:r>
              <a:rPr lang="en-US" altLang="en-US" dirty="0"/>
              <a:t>350,000 deaths a year</a:t>
            </a:r>
          </a:p>
          <a:p>
            <a:r>
              <a:rPr lang="en-US" altLang="en-US" sz="2800" dirty="0"/>
              <a:t>US 2016:</a:t>
            </a:r>
          </a:p>
          <a:p>
            <a:pPr lvl="1"/>
            <a:r>
              <a:rPr lang="en-US" altLang="en-US" dirty="0"/>
              <a:t>61,760  cases</a:t>
            </a:r>
          </a:p>
          <a:p>
            <a:pPr lvl="1"/>
            <a:r>
              <a:rPr lang="en-US" altLang="en-US" dirty="0"/>
              <a:t>13,190 deaths</a:t>
            </a:r>
          </a:p>
          <a:p>
            <a:r>
              <a:rPr lang="en-US" altLang="en-US" sz="2800" dirty="0"/>
              <a:t>Arizona:1200 new cases</a:t>
            </a:r>
          </a:p>
          <a:p>
            <a:endParaRPr lang="en-US" dirty="0"/>
          </a:p>
        </p:txBody>
      </p:sp>
      <p:sp>
        <p:nvSpPr>
          <p:cNvPr id="4" name="Title 3"/>
          <p:cNvSpPr>
            <a:spLocks noGrp="1"/>
          </p:cNvSpPr>
          <p:nvPr>
            <p:ph type="title"/>
          </p:nvPr>
        </p:nvSpPr>
        <p:spPr/>
        <p:txBody>
          <a:bodyPr/>
          <a:lstStyle/>
          <a:p>
            <a:pPr algn="ctr"/>
            <a:r>
              <a:rPr lang="en-US" altLang="en-US" dirty="0"/>
              <a:t>Head and Neck Cancer Burden </a:t>
            </a:r>
            <a:endParaRPr lang="en-US" dirty="0"/>
          </a:p>
        </p:txBody>
      </p:sp>
    </p:spTree>
    <p:extLst>
      <p:ext uri="{BB962C8B-B14F-4D97-AF65-F5344CB8AC3E}">
        <p14:creationId xmlns:p14="http://schemas.microsoft.com/office/powerpoint/2010/main" val="322351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5BD36294-2849-48A8-8531-5354CF3095D2}" type="slidenum">
              <a:rPr lang="en-US" smtClean="0"/>
              <a:t>9</a:t>
            </a:fld>
            <a:endParaRPr lang="en-US" dirty="0"/>
          </a:p>
        </p:txBody>
      </p:sp>
      <p:sp>
        <p:nvSpPr>
          <p:cNvPr id="4" name="Text Placeholder 3"/>
          <p:cNvSpPr>
            <a:spLocks noGrp="1"/>
          </p:cNvSpPr>
          <p:nvPr>
            <p:ph type="body" sz="quarter" idx="10"/>
          </p:nvPr>
        </p:nvSpPr>
        <p:spPr>
          <a:xfrm>
            <a:off x="4381130" y="6108232"/>
            <a:ext cx="4114800" cy="426637"/>
          </a:xfrm>
        </p:spPr>
        <p:txBody>
          <a:bodyPr/>
          <a:lstStyle/>
          <a:p>
            <a:pPr algn="r"/>
            <a:r>
              <a:rPr lang="en-US" altLang="en-US" dirty="0" err="1"/>
              <a:t>Gillison</a:t>
            </a:r>
            <a:r>
              <a:rPr lang="en-US" altLang="en-US" dirty="0"/>
              <a:t>, 2013. </a:t>
            </a:r>
          </a:p>
          <a:p>
            <a:endParaRPr lang="en-US" dirty="0"/>
          </a:p>
        </p:txBody>
      </p:sp>
      <p:sp>
        <p:nvSpPr>
          <p:cNvPr id="5" name="Title 4"/>
          <p:cNvSpPr>
            <a:spLocks noGrp="1"/>
          </p:cNvSpPr>
          <p:nvPr>
            <p:ph type="ctrTitle"/>
          </p:nvPr>
        </p:nvSpPr>
        <p:spPr/>
        <p:txBody>
          <a:bodyPr/>
          <a:lstStyle/>
          <a:p>
            <a:endParaRPr lang="en-US"/>
          </a:p>
        </p:txBody>
      </p:sp>
      <p:pic>
        <p:nvPicPr>
          <p:cNvPr id="6" name="Picture 2"/>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7220" r="7220"/>
          <a:stretch>
            <a:fillRect/>
          </a:stretch>
        </p:blipFill>
        <p:spPr bwMode="auto">
          <a:xfrm>
            <a:off x="397811" y="63588"/>
            <a:ext cx="8018220" cy="60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pic>
    </p:spTree>
    <p:extLst>
      <p:ext uri="{BB962C8B-B14F-4D97-AF65-F5344CB8AC3E}">
        <p14:creationId xmlns:p14="http://schemas.microsoft.com/office/powerpoint/2010/main" val="389368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S_NET" val="2.0.50727.1873"/>
  <p:tag name="AS_OS" val="Microsoft Windows NT 5.2.3790 Service Pack 2"/>
  <p:tag name="AS_RELEASE_DATE" val="2012.02.28"/>
  <p:tag name="AS_TITLE" val="Aspose.Slides for .NET 2.0"/>
  <p:tag name="AS_VERSION" val="6.0.0.0"/>
</p:tagLst>
</file>

<file path=ppt/theme/theme1.xml><?xml version="1.0" encoding="utf-8"?>
<a:theme xmlns:a="http://schemas.openxmlformats.org/drawingml/2006/main" name="DignityHealth_PPT07_020712_old">
  <a:themeElements>
    <a:clrScheme name="Custom 13">
      <a:dk1>
        <a:srgbClr val="000000"/>
      </a:dk1>
      <a:lt1>
        <a:srgbClr val="FFFFFF"/>
      </a:lt1>
      <a:dk2>
        <a:srgbClr val="D95E00"/>
      </a:dk2>
      <a:lt2>
        <a:srgbClr val="FFFFFF"/>
      </a:lt2>
      <a:accent1>
        <a:srgbClr val="EAAB00"/>
      </a:accent1>
      <a:accent2>
        <a:srgbClr val="D95E00"/>
      </a:accent2>
      <a:accent3>
        <a:srgbClr val="5E9732"/>
      </a:accent3>
      <a:accent4>
        <a:srgbClr val="0070C0"/>
      </a:accent4>
      <a:accent5>
        <a:srgbClr val="AA272F"/>
      </a:accent5>
      <a:accent6>
        <a:srgbClr val="5F6062"/>
      </a:accent6>
      <a:hlink>
        <a:srgbClr val="0070C0"/>
      </a:hlink>
      <a:folHlink>
        <a:srgbClr val="AA272F"/>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font script="Geor" typeface="Sylfaen"/>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DignityHealth_8320_392315_07ppt_05152012_v2</Template>
  <TotalTime>2240</TotalTime>
  <Words>1266</Words>
  <Application>Microsoft Macintosh PowerPoint</Application>
  <PresentationFormat>On-screen Show (4:3)</PresentationFormat>
  <Paragraphs>158</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BentonSansF Book</vt:lpstr>
      <vt:lpstr>Calibri</vt:lpstr>
      <vt:lpstr>News Gothic MT</vt:lpstr>
      <vt:lpstr>Times</vt:lpstr>
      <vt:lpstr>Wingdings 3</vt:lpstr>
      <vt:lpstr>DignityHealth_PPT07_020712_old</vt:lpstr>
      <vt:lpstr>PowerPoint Presentation</vt:lpstr>
      <vt:lpstr>PowerPoint Presentation</vt:lpstr>
      <vt:lpstr>PowerPoint Presentation</vt:lpstr>
      <vt:lpstr>PowerPoint Presentation</vt:lpstr>
      <vt:lpstr>PowerPoint Presentation</vt:lpstr>
      <vt:lpstr>PowerPoint Presentation</vt:lpstr>
      <vt:lpstr>New Paradigms in the Treatment of Head &amp; Neck Cancers</vt:lpstr>
      <vt:lpstr>Head and Neck Cancer Burden </vt:lpstr>
      <vt:lpstr>PowerPoint Presentation</vt:lpstr>
      <vt:lpstr>Head and Neck Cancer</vt:lpstr>
      <vt:lpstr>Common Presenting Symptoms for Head and Neck Cancer</vt:lpstr>
      <vt:lpstr> Established Risk Factors</vt:lpstr>
      <vt:lpstr>Tobacco Use</vt:lpstr>
      <vt:lpstr>HPV is a prevalent sexually transmitted disease</vt:lpstr>
      <vt:lpstr>HPV is prevalent in many malignancies </vt:lpstr>
      <vt:lpstr>PowerPoint Presentation</vt:lpstr>
      <vt:lpstr>Rapidly Changing Incidence of  HPV-Positive vs HPV-Negative HNC</vt:lpstr>
      <vt:lpstr>PowerPoint Presentation</vt:lpstr>
      <vt:lpstr>PowerPoint Presentation</vt:lpstr>
      <vt:lpstr>Prognostic Factors</vt:lpstr>
      <vt:lpstr>PowerPoint Presentation</vt:lpstr>
      <vt:lpstr>HPV-Positive HNC 8th Edition AJCC Staging</vt:lpstr>
      <vt:lpstr>De-escalation of therapy for HPV+ patients</vt:lpstr>
      <vt:lpstr>Trans Oral Robotic Surgery (TORS)</vt:lpstr>
      <vt:lpstr>Room Setup</vt:lpstr>
      <vt:lpstr>PowerPoint Presentation</vt:lpstr>
      <vt:lpstr>TORS vs. Chemo-radiation</vt:lpstr>
      <vt:lpstr>TORS vs. Chemo-radiation</vt:lpstr>
      <vt:lpstr>TORS vs. Chemo-radiation (Conclusion) </vt:lpstr>
      <vt:lpstr>Immunotherapy for H&amp;N Cancer</vt:lpstr>
      <vt:lpstr>Blocking PD-1/PD-L1 Restores  T-Cell Function </vt:lpstr>
      <vt:lpstr>PD-1 Inhibitor Therapy for HNC</vt:lpstr>
      <vt:lpstr>Key Takeaways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Slide opens up the presentation and provides the main headline. Insert a maximum of five lines.</dc:title>
  <dc:creator>Kendra Arrieta</dc:creator>
  <dc:description>Version 2: Final Version as of 5/15/2012.  For assistance or to report issues, please contact Dignity Health IT Help Desk.</dc:description>
  <cp:lastModifiedBy>Irene Cassidy</cp:lastModifiedBy>
  <cp:revision>75</cp:revision>
  <dcterms:created xsi:type="dcterms:W3CDTF">2015-10-21T22:23:00Z</dcterms:created>
  <dcterms:modified xsi:type="dcterms:W3CDTF">2020-04-13T19:32:32Z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2012-05-15T06:00:00Z</vt:filetime>
  </property>
</Properties>
</file>