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332" r:id="rId2"/>
    <p:sldId id="333" r:id="rId3"/>
    <p:sldId id="308" r:id="rId4"/>
    <p:sldId id="278" r:id="rId5"/>
    <p:sldId id="339" r:id="rId6"/>
    <p:sldId id="295" r:id="rId7"/>
    <p:sldId id="327" r:id="rId8"/>
    <p:sldId id="328" r:id="rId9"/>
    <p:sldId id="312" r:id="rId10"/>
    <p:sldId id="329" r:id="rId11"/>
    <p:sldId id="314" r:id="rId12"/>
    <p:sldId id="315" r:id="rId13"/>
    <p:sldId id="316" r:id="rId14"/>
    <p:sldId id="317" r:id="rId15"/>
    <p:sldId id="318" r:id="rId16"/>
    <p:sldId id="319" r:id="rId17"/>
    <p:sldId id="320" r:id="rId18"/>
    <p:sldId id="321" r:id="rId19"/>
    <p:sldId id="322" r:id="rId20"/>
    <p:sldId id="323" r:id="rId21"/>
    <p:sldId id="324" r:id="rId22"/>
    <p:sldId id="331" r:id="rId23"/>
    <p:sldId id="325" r:id="rId24"/>
    <p:sldId id="326" r:id="rId25"/>
    <p:sldId id="302" r:id="rId26"/>
    <p:sldId id="330" r:id="rId27"/>
    <p:sldId id="334" r:id="rId28"/>
    <p:sldId id="335" r:id="rId29"/>
    <p:sldId id="336" r:id="rId30"/>
    <p:sldId id="337" r:id="rId31"/>
    <p:sldId id="338"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3"/>
    <a:srgbClr val="CBD057"/>
    <a:srgbClr val="BFE4FF"/>
    <a:srgbClr val="40B0FF"/>
    <a:srgbClr val="D0E2C1"/>
    <a:srgbClr val="A1C484"/>
    <a:srgbClr val="F3D1B8"/>
    <a:srgbClr val="E8A270"/>
    <a:srgbClr val="F8E8B5"/>
    <a:srgbClr val="F1D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96" autoAdjust="0"/>
    <p:restoredTop sz="93694" autoAdjust="0"/>
  </p:normalViewPr>
  <p:slideViewPr>
    <p:cSldViewPr snapToGrid="0" snapToObjects="1" showGuides="1">
      <p:cViewPr varScale="1">
        <p:scale>
          <a:sx n="90" d="100"/>
          <a:sy n="90" d="100"/>
        </p:scale>
        <p:origin x="1200" y="184"/>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5/17/20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external-redirect.do?target_url=https://www.cdc.gov/coronavirus/2019-ncov/healthcare-facilities/guidance-hcf.html&amp;token=Sh2dirKnjbc%2BdBK6qCdj3lQQ6BG3G3IXkOgL5ZpeG4rmMpNQQdkPNZeLP74QgMXygdyOe/2UZP7G07bDU1mkrItTwWzD4p7omxFFOtP4jcc%3D&amp;TOPIC_ID=12755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uptodate.com/external-redirect.do?target_url=https://www.who.int/publications-detail/covid-19-operational-guidance-for-maintaining-essential-health-services-during-an-outbreak&amp;token=j4RkTqqulri1eeXjmEsNIm2t88w4PjzytKM/bZLrZAEnHkwRd3zCYGeGZsxqhF1vixBXndBr6zrlSsu5Kcgm5xuIy2lHfGhFNZ2u7IKXlhYCyPFM7vFWVulla20Oq5xpx6/5E7YV7oKVIB64CiJDLQ%3D%3D&amp;TOPIC_ID=127556"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coronavirus-disease-2019-covid-19-cancer-care-during-the-pandemic/abstract/4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coronavirus-disease-2019-covid-19-cancer-care-during-the-pandemic/abstract/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ptodate.com/contents/coronavirus-disease-2019-covid-19-cancer-care-during-the-pandemic/abstract/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coronavirus-disease-2019-covid-19-cancer-care-during-the-pandemic/abstract/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uptodate.com/contents/coronavirus-disease-2019-covid-19-cancer-care-during-the-pandemic/abstract/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ncer.gov/Common/PopUps/popDefinition.aspx?id=CDR0000045723&amp;version=Patient&amp;language=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ancer.gov/Common/PopUps/popDefinition.aspx?id=CDR0000045658&amp;version=Patient&amp;language=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external-redirect.do?target_url=https://www.asco.org/asco-coronavirus-information/care-individuals-cancer-during-covid-19&amp;token=NJO5PgfMpnwvkUMmrVDU8819PmsDIlV/zUSjdgIGr5n%2Bausz9gY5QH0Viv9HZYKex2lF8LbUUVgYdsGmfXIDu9F38LU1Lr9clVYpqh5lzljKul2omi5S8DPU3s6Supc/&amp;TOPIC_ID=12755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cer.gov/Common/PopUps/popDefinition.aspx?id=CDR0000044664&amp;version=Patient&amp;language=English"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ancer.gov/Common/PopUps/popDefinition.aspx?id=CDR0000045671&amp;version=Patient&amp;language=English" TargetMode="External"/><Relationship Id="rId5" Type="http://schemas.openxmlformats.org/officeDocument/2006/relationships/hyperlink" Target="https://www.cancer.gov/Common/PopUps/popDefinition.aspx?id=CDR0000046476&amp;version=Patient&amp;language=English" TargetMode="External"/><Relationship Id="rId4" Type="http://schemas.openxmlformats.org/officeDocument/2006/relationships/hyperlink" Target="https://www.cancer.gov/Common/PopUps/popDefinition.aspx?id=CDR0000045072&amp;version=Patient&amp;language=Engli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4</a:t>
            </a:fld>
            <a:endParaRPr lang="en-US" dirty="0"/>
          </a:p>
        </p:txBody>
      </p:sp>
    </p:spTree>
    <p:extLst>
      <p:ext uri="{BB962C8B-B14F-4D97-AF65-F5344CB8AC3E}">
        <p14:creationId xmlns:p14="http://schemas.microsoft.com/office/powerpoint/2010/main" val="425201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Types of surgery in Cancer: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Diagnostic.</a:t>
            </a:r>
            <a:r>
              <a:rPr lang="en-US" sz="1200" b="0" i="0" kern="1200" dirty="0">
                <a:solidFill>
                  <a:schemeClr val="tx1"/>
                </a:solidFill>
                <a:effectLst/>
                <a:latin typeface="+mn-lt"/>
                <a:ea typeface="+mn-ea"/>
                <a:cs typeface="+mn-cs"/>
              </a:rPr>
              <a:t> For most types of cancer, a biopsy is the main way to diagnose cancer.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Staging.</a:t>
            </a:r>
            <a:r>
              <a:rPr lang="en-US" sz="1200" b="0" i="0" kern="1200" dirty="0">
                <a:solidFill>
                  <a:schemeClr val="tx1"/>
                </a:solidFill>
                <a:effectLst/>
                <a:latin typeface="+mn-lt"/>
                <a:ea typeface="+mn-ea"/>
                <a:cs typeface="+mn-cs"/>
              </a:rPr>
              <a:t> Staging surgery is used to find out the size of the tumor and if or where the cancer has spread.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Tumor removal, also called curative or primary surgery.</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Debulking.</a:t>
            </a:r>
            <a:r>
              <a:rPr lang="en-US" sz="1200" b="0" i="0" kern="1200" dirty="0">
                <a:solidFill>
                  <a:schemeClr val="tx1"/>
                </a:solidFill>
                <a:effectLst/>
                <a:latin typeface="+mn-lt"/>
                <a:ea typeface="+mn-ea"/>
                <a:cs typeface="+mn-cs"/>
              </a:rPr>
              <a:t> Sometimes, the surgeon cannot remove the entire tumor. Or removing it might cause too much damage to the body. In these cases, surgery is used to remove as much of the tumor as possible.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Palliation.</a:t>
            </a:r>
            <a:r>
              <a:rPr lang="en-US" sz="1200" b="0" i="0" kern="1200" dirty="0">
                <a:solidFill>
                  <a:schemeClr val="tx1"/>
                </a:solidFill>
                <a:effectLst/>
                <a:latin typeface="+mn-lt"/>
                <a:ea typeface="+mn-ea"/>
                <a:cs typeface="+mn-cs"/>
              </a:rPr>
              <a:t> Palliative surgery relieves side effects caused by a tumor. It greatly improves the quality of life for people with advanced cancer or widespread disease.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Reconstruction.</a:t>
            </a:r>
            <a:r>
              <a:rPr lang="en-US" sz="1200" b="0" i="0" kern="1200" dirty="0">
                <a:solidFill>
                  <a:schemeClr val="tx1"/>
                </a:solidFill>
                <a:effectLst/>
                <a:latin typeface="+mn-lt"/>
                <a:ea typeface="+mn-ea"/>
                <a:cs typeface="+mn-cs"/>
              </a:rPr>
              <a:t> After the main surgery to remove a tumor, people may choose to have another surgery to restore the body's appearance or function.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Prevention.</a:t>
            </a:r>
            <a:r>
              <a:rPr lang="en-US" sz="1200" b="0" i="0" kern="1200" dirty="0">
                <a:solidFill>
                  <a:schemeClr val="tx1"/>
                </a:solidFill>
                <a:effectLst/>
                <a:latin typeface="+mn-lt"/>
                <a:ea typeface="+mn-ea"/>
                <a:cs typeface="+mn-cs"/>
              </a:rPr>
              <a:t> Surgery is also done to lower the risk of getting cancer.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sng" kern="1200" dirty="0">
                <a:solidFill>
                  <a:schemeClr val="tx1"/>
                </a:solidFill>
                <a:effectLst/>
                <a:latin typeface="+mn-lt"/>
                <a:ea typeface="+mn-ea"/>
                <a:cs typeface="+mn-cs"/>
                <a:hlinkClick r:id="rId3"/>
              </a:rPr>
              <a:t>CDC's guidance for health care facilities</a:t>
            </a:r>
            <a:r>
              <a:rPr lang="en-US" sz="1200" b="0" i="0" kern="1200" dirty="0">
                <a:solidFill>
                  <a:schemeClr val="tx1"/>
                </a:solidFill>
                <a:effectLst/>
                <a:latin typeface="+mn-lt"/>
                <a:ea typeface="+mn-ea"/>
                <a:cs typeface="+mn-cs"/>
              </a:rPr>
              <a:t> and guidance from the </a:t>
            </a:r>
            <a:r>
              <a:rPr lang="en-US" sz="1200" b="0" i="0" u="sng" kern="1200" dirty="0">
                <a:solidFill>
                  <a:schemeClr val="tx1"/>
                </a:solidFill>
                <a:effectLst/>
                <a:latin typeface="+mn-lt"/>
                <a:ea typeface="+mn-ea"/>
                <a:cs typeface="+mn-cs"/>
                <a:hlinkClick r:id="rId4"/>
              </a:rPr>
              <a:t>World Health Organization (WHO)</a:t>
            </a:r>
            <a:r>
              <a:rPr lang="en-US" sz="1200" b="0" i="0" kern="1200" dirty="0">
                <a:solidFill>
                  <a:schemeClr val="tx1"/>
                </a:solidFill>
                <a:effectLst/>
                <a:latin typeface="+mn-lt"/>
                <a:ea typeface="+mn-ea"/>
                <a:cs typeface="+mn-cs"/>
              </a:rPr>
              <a:t> suggested that "elective surgeries" at inpatient facilities should be rescheduled, if possible. This has caused a delay</a:t>
            </a:r>
            <a:r>
              <a:rPr lang="en-US" sz="1200" b="0" i="0" kern="1200" baseline="0" dirty="0">
                <a:solidFill>
                  <a:schemeClr val="tx1"/>
                </a:solidFill>
                <a:effectLst/>
                <a:latin typeface="+mn-lt"/>
                <a:ea typeface="+mn-ea"/>
                <a:cs typeface="+mn-cs"/>
              </a:rPr>
              <a:t> in some cancer-related surgeries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Arizona</a:t>
            </a:r>
            <a:r>
              <a:rPr lang="en-US" sz="1200" b="0" i="0" kern="1200" baseline="0" dirty="0">
                <a:solidFill>
                  <a:schemeClr val="tx1"/>
                </a:solidFill>
                <a:effectLst/>
                <a:latin typeface="+mn-lt"/>
                <a:ea typeface="+mn-ea"/>
                <a:cs typeface="+mn-cs"/>
              </a:rPr>
              <a:t> Department of Public Health as of May 1, 2020, has allowed elective surgeries if they can prove the following:</a:t>
            </a:r>
          </a:p>
          <a:p>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Demonstrating greater than a 14 day supply of PPE.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Ensuring adequate staffing and beds.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Testing patients prior to surgery and all at-risk health care workers.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Ensuring a universal symptom screening process for staff, patients, and visitors.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Establishing an enhanced cleaning process for waiting areas.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Prioritizing the restart of elective surgeries based on urgency.</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13</a:t>
            </a:fld>
            <a:endParaRPr lang="en-US" dirty="0"/>
          </a:p>
        </p:txBody>
      </p:sp>
    </p:spTree>
    <p:extLst>
      <p:ext uri="{BB962C8B-B14F-4D97-AF65-F5344CB8AC3E}">
        <p14:creationId xmlns:p14="http://schemas.microsoft.com/office/powerpoint/2010/main" val="13299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Delivering cancer care during the COVID-19 crisis is challenging given the competing risks of death from cancer versus death or serious complications from infection, and the likely higher lethality of COVID-19 in immunocompromised hosts, including those with cancer. Other challenges include cancellations of in-office visits; delays in routine cancer screening [</a:t>
            </a:r>
            <a:r>
              <a:rPr lang="en-US" sz="1200" b="0" i="0" u="sng" kern="1200" dirty="0">
                <a:solidFill>
                  <a:schemeClr val="tx1"/>
                </a:solidFill>
                <a:effectLst/>
                <a:latin typeface="+mn-lt"/>
                <a:ea typeface="+mn-ea"/>
                <a:cs typeface="+mn-cs"/>
                <a:hlinkClick r:id="rId3"/>
              </a:rPr>
              <a:t>43</a:t>
            </a:r>
            <a:r>
              <a:rPr lang="en-US" sz="1200" b="0" i="0" kern="1200" dirty="0">
                <a:solidFill>
                  <a:schemeClr val="tx1"/>
                </a:solidFill>
                <a:effectLst/>
                <a:latin typeface="+mn-lt"/>
                <a:ea typeface="+mn-ea"/>
                <a:cs typeface="+mn-cs"/>
              </a:rPr>
              <a:t>]; surgery postponements or cancellations; physical distancing in the office, clinic, and infusion rooms; and the transition to telemedicine for many visits. </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14</a:t>
            </a:fld>
            <a:endParaRPr lang="en-US" dirty="0"/>
          </a:p>
        </p:txBody>
      </p:sp>
    </p:spTree>
    <p:extLst>
      <p:ext uri="{BB962C8B-B14F-4D97-AF65-F5344CB8AC3E}">
        <p14:creationId xmlns:p14="http://schemas.microsoft.com/office/powerpoint/2010/main" val="81425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May 15, 2020, Arizona governor Doug Ducey</a:t>
            </a:r>
            <a:r>
              <a:rPr lang="en-US" baseline="0" dirty="0"/>
              <a:t> has lifted the stay at home order.  Businesses are re-opening.</a:t>
            </a:r>
          </a:p>
          <a:p>
            <a:r>
              <a:rPr lang="en-US" baseline="0" dirty="0"/>
              <a:t>What does this mean for our cancer patients? </a:t>
            </a:r>
          </a:p>
          <a:p>
            <a:pPr marL="171450" indent="-171450">
              <a:buFont typeface="Arial" panose="020B0604020202020204" pitchFamily="34" charset="0"/>
              <a:buChar char="•"/>
            </a:pPr>
            <a:r>
              <a:rPr lang="en-US" baseline="0" dirty="0"/>
              <a:t>Everyone is still at risk for getting COVID -19 the reopening of the state does not mean that the virus is under control.  It means that the healthcare community has resources and guidelines in place to accommodate  the projected need.</a:t>
            </a:r>
          </a:p>
          <a:p>
            <a:pPr marL="171450" indent="-171450">
              <a:buFont typeface="Arial" panose="020B0604020202020204" pitchFamily="34" charset="0"/>
              <a:buChar char="•"/>
            </a:pPr>
            <a:r>
              <a:rPr lang="en-US" baseline="0" dirty="0"/>
              <a:t>Follow these guidelines, </a:t>
            </a:r>
            <a:r>
              <a:rPr lang="en-US" b="1" baseline="0" dirty="0"/>
              <a:t>especially</a:t>
            </a:r>
            <a:r>
              <a:rPr lang="en-US" baseline="0" dirty="0"/>
              <a:t> if they are immunocompromised (low white blood cell count):</a:t>
            </a:r>
          </a:p>
          <a:p>
            <a:r>
              <a:rPr lang="en-US" baseline="0" dirty="0"/>
              <a:t>	Stay home</a:t>
            </a:r>
          </a:p>
          <a:p>
            <a:r>
              <a:rPr lang="en-US" baseline="0" dirty="0"/>
              <a:t>	Avoid travel</a:t>
            </a:r>
          </a:p>
          <a:p>
            <a:r>
              <a:rPr lang="en-US" baseline="0" dirty="0"/>
              <a:t>	Wash hands frequently</a:t>
            </a:r>
          </a:p>
          <a:p>
            <a:r>
              <a:rPr lang="en-US" baseline="0" dirty="0"/>
              <a:t>	Wear a mask in public</a:t>
            </a:r>
          </a:p>
          <a:p>
            <a:r>
              <a:rPr lang="en-US" baseline="0" dirty="0"/>
              <a:t>	Physically distance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15</a:t>
            </a:fld>
            <a:endParaRPr lang="en-US" dirty="0"/>
          </a:p>
        </p:txBody>
      </p:sp>
    </p:spTree>
    <p:extLst>
      <p:ext uri="{BB962C8B-B14F-4D97-AF65-F5344CB8AC3E}">
        <p14:creationId xmlns:p14="http://schemas.microsoft.com/office/powerpoint/2010/main" val="17624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should be taken when touching the outside of</a:t>
            </a:r>
            <a:r>
              <a:rPr lang="en-US" baseline="0" dirty="0"/>
              <a:t> your mask.  Good hand washing after taking mask off and on should be adhered to.</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19</a:t>
            </a:fld>
            <a:endParaRPr lang="en-US" dirty="0"/>
          </a:p>
        </p:txBody>
      </p:sp>
    </p:spTree>
    <p:extLst>
      <p:ext uri="{BB962C8B-B14F-4D97-AF65-F5344CB8AC3E}">
        <p14:creationId xmlns:p14="http://schemas.microsoft.com/office/powerpoint/2010/main" val="285961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Symptoms and Severity</a:t>
            </a:r>
          </a:p>
          <a:p>
            <a:r>
              <a:rPr lang="en-US" sz="1200" b="0" i="0" kern="1200" dirty="0">
                <a:solidFill>
                  <a:schemeClr val="tx1"/>
                </a:solidFill>
                <a:effectLst/>
                <a:latin typeface="+mn-lt"/>
                <a:ea typeface="+mn-ea"/>
                <a:cs typeface="+mn-cs"/>
              </a:rPr>
              <a:t>Illness can be severe and require hospitalization, but most individuals recover by resting, drinking plenty of liquids, and taking pain and fever-reducing medications. These symptoms may appear 2–14 days after exposure and can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Fever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Cough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Shortness of breath or difficulty breathing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Chills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Repeated shaking with chills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Muscle pain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Headache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Sore throat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New loss of taste or smell</a:t>
            </a: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9BC4E5-2BC1-4F43-85DD-A1B8F74CB7EB}" type="slidenum">
              <a:rPr lang="en-US" smtClean="0"/>
              <a:t>20</a:t>
            </a:fld>
            <a:endParaRPr lang="en-US" dirty="0"/>
          </a:p>
        </p:txBody>
      </p:sp>
    </p:spTree>
    <p:extLst>
      <p:ext uri="{BB962C8B-B14F-4D97-AF65-F5344CB8AC3E}">
        <p14:creationId xmlns:p14="http://schemas.microsoft.com/office/powerpoint/2010/main" val="341953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information can be found at these websites.</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21</a:t>
            </a:fld>
            <a:endParaRPr lang="en-US" dirty="0"/>
          </a:p>
        </p:txBody>
      </p:sp>
    </p:spTree>
    <p:extLst>
      <p:ext uri="{BB962C8B-B14F-4D97-AF65-F5344CB8AC3E}">
        <p14:creationId xmlns:p14="http://schemas.microsoft.com/office/powerpoint/2010/main" val="40186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Coronaviruses are important human and animal pathogens. At the end of 2019, a novel coronavirus was identified as the cause of a cluster of pneumonia cases in Wuhan, a city in the Hubei Province of China. It rapidly spread, resulting in an epidemic throughout China, followed by an increasing number of cases in other countries throughout the world. In February 2020, the World Health Organization designated the disease COVID-19, which stands for coronavirus disease 2019 [</a:t>
            </a:r>
            <a:r>
              <a:rPr lang="en-US" sz="1200" b="0"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The virus that causes COVID-19 is designated severe acute respiratory syndrome coronavirus 2 (SARS-CoV-2); previously, it was referred to as 2019-nCoV.</a:t>
            </a:r>
          </a:p>
          <a:p>
            <a:r>
              <a:rPr lang="en-US" sz="1200" b="0" i="0" kern="1200" dirty="0">
                <a:solidFill>
                  <a:schemeClr val="tx1"/>
                </a:solidFill>
                <a:effectLst/>
                <a:latin typeface="+mn-lt"/>
                <a:ea typeface="+mn-ea"/>
                <a:cs typeface="+mn-cs"/>
              </a:rPr>
              <a:t>On January 30, 2020, the WHO declared the COVID-19 outbreak a public health emergency of international concern and, in March 2020, began to characterize it as a pandemic, in order to emphasize the gravity of the situation and urge all countries to take action in detecting infection and preventing spread.</a:t>
            </a:r>
          </a:p>
          <a:p>
            <a:r>
              <a:rPr lang="en-US" sz="1200" b="0" i="0" kern="1200" dirty="0">
                <a:solidFill>
                  <a:schemeClr val="tx1"/>
                </a:solidFill>
                <a:effectLst/>
                <a:latin typeface="+mn-lt"/>
                <a:ea typeface="+mn-ea"/>
                <a:cs typeface="+mn-cs"/>
              </a:rPr>
              <a:t>The WHO has indicated three priorities for countries [</a:t>
            </a:r>
            <a:r>
              <a:rPr lang="en-US" sz="1200" b="0" i="0" u="sng"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●Protecting health workers</a:t>
            </a:r>
          </a:p>
          <a:p>
            <a:r>
              <a:rPr lang="en-US" sz="1200" b="0" i="0" kern="1200" dirty="0">
                <a:solidFill>
                  <a:schemeClr val="tx1"/>
                </a:solidFill>
                <a:effectLst/>
                <a:latin typeface="+mn-lt"/>
                <a:ea typeface="+mn-ea"/>
                <a:cs typeface="+mn-cs"/>
              </a:rPr>
              <a:t>●Engaging communities to protect those at highest risk of severe disease (eg, older adults and those with medical comorbidities)</a:t>
            </a:r>
          </a:p>
          <a:p>
            <a:r>
              <a:rPr lang="en-US" sz="1200" b="0" i="0" kern="1200" dirty="0">
                <a:solidFill>
                  <a:schemeClr val="tx1"/>
                </a:solidFill>
                <a:effectLst/>
                <a:latin typeface="+mn-lt"/>
                <a:ea typeface="+mn-ea"/>
                <a:cs typeface="+mn-cs"/>
              </a:rPr>
              <a:t>●Supporting vulnerable countries in containing infection</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5</a:t>
            </a:fld>
            <a:endParaRPr lang="en-US" dirty="0"/>
          </a:p>
        </p:txBody>
      </p:sp>
    </p:spTree>
    <p:extLst>
      <p:ext uri="{BB962C8B-B14F-4D97-AF65-F5344CB8AC3E}">
        <p14:creationId xmlns:p14="http://schemas.microsoft.com/office/powerpoint/2010/main" val="158341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Coronaviruses are important human and animal pathogens. At the end of 2019, a novel coronavirus was identified as the cause of a cluster of pneumonia cases in Wuhan, a city in the Hubei Province of China. It rapidly spread, resulting in an epidemic throughout China, followed by an increasing number of cases in other countries throughout the world. In February 2020, the World Health Organization designated the disease COVID-19, which stands for coronavirus disease 2019 [</a:t>
            </a:r>
            <a:r>
              <a:rPr lang="en-US" sz="1200" b="0"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The virus that causes COVID-19 is designated severe acute respiratory syndrome coronavirus 2 (SARS-CoV-2); previously, it was referred to as 2019-nCoV.</a:t>
            </a:r>
          </a:p>
          <a:p>
            <a:r>
              <a:rPr lang="en-US" sz="1200" b="0" i="0" kern="1200" dirty="0">
                <a:solidFill>
                  <a:schemeClr val="tx1"/>
                </a:solidFill>
                <a:effectLst/>
                <a:latin typeface="+mn-lt"/>
                <a:ea typeface="+mn-ea"/>
                <a:cs typeface="+mn-cs"/>
              </a:rPr>
              <a:t>On January 30, 2020, the WHO declared the COVID-19 outbreak a public health emergency of international concern and, in March 2020, began to characterize it as a pandemic, in order to emphasize the gravity of the situation and urge all countries to take action in detecting infection and preventing spread.</a:t>
            </a:r>
          </a:p>
          <a:p>
            <a:r>
              <a:rPr lang="en-US" sz="1200" b="0" i="0" kern="1200" dirty="0">
                <a:solidFill>
                  <a:schemeClr val="tx1"/>
                </a:solidFill>
                <a:effectLst/>
                <a:latin typeface="+mn-lt"/>
                <a:ea typeface="+mn-ea"/>
                <a:cs typeface="+mn-cs"/>
              </a:rPr>
              <a:t>The WHO has indicated three priorities for countries [</a:t>
            </a:r>
            <a:r>
              <a:rPr lang="en-US" sz="1200" b="0" i="0" u="sng"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●Protecting health workers</a:t>
            </a:r>
          </a:p>
          <a:p>
            <a:r>
              <a:rPr lang="en-US" sz="1200" b="0" i="0" kern="1200" dirty="0">
                <a:solidFill>
                  <a:schemeClr val="tx1"/>
                </a:solidFill>
                <a:effectLst/>
                <a:latin typeface="+mn-lt"/>
                <a:ea typeface="+mn-ea"/>
                <a:cs typeface="+mn-cs"/>
              </a:rPr>
              <a:t>●Engaging communities to protect those at highest risk of severe disease (eg, older adults and those with medical comorbidities)</a:t>
            </a:r>
          </a:p>
          <a:p>
            <a:r>
              <a:rPr lang="en-US" sz="1200" b="0" i="0" kern="1200" dirty="0">
                <a:solidFill>
                  <a:schemeClr val="tx1"/>
                </a:solidFill>
                <a:effectLst/>
                <a:latin typeface="+mn-lt"/>
                <a:ea typeface="+mn-ea"/>
                <a:cs typeface="+mn-cs"/>
              </a:rPr>
              <a:t>●Supporting vulnerable countries in containing infection</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6</a:t>
            </a:fld>
            <a:endParaRPr lang="en-US" dirty="0"/>
          </a:p>
        </p:txBody>
      </p:sp>
    </p:spTree>
    <p:extLst>
      <p:ext uri="{BB962C8B-B14F-4D97-AF65-F5344CB8AC3E}">
        <p14:creationId xmlns:p14="http://schemas.microsoft.com/office/powerpoint/2010/main" val="405956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Calibri" pitchFamily="34" charset="0"/>
                <a:ea typeface="+mn-ea"/>
                <a:cs typeface="+mn-cs"/>
              </a:rPr>
              <a:t>Because SARS-CoV-2 is a new virus, anyone who is exposed to it is at risk of becoming infected and developing COVID-19.</a:t>
            </a:r>
          </a:p>
          <a:p>
            <a:pPr rtl="0" fontAlgn="base"/>
            <a:r>
              <a:rPr lang="en-US" sz="1200" b="0" i="0" kern="1200" dirty="0">
                <a:solidFill>
                  <a:schemeClr val="tx1"/>
                </a:solidFill>
                <a:effectLst/>
                <a:latin typeface="Calibri" pitchFamily="34" charset="0"/>
                <a:ea typeface="+mn-ea"/>
                <a:cs typeface="+mn-cs"/>
              </a:rPr>
              <a:t>Some cancer treatments such as chemotherapy can weaken your immune system (cause you to be </a:t>
            </a:r>
            <a:r>
              <a:rPr lang="en-US" sz="1200" b="0" i="0" u="none" strike="noStrike" kern="1200" dirty="0">
                <a:solidFill>
                  <a:schemeClr val="tx1"/>
                </a:solidFill>
                <a:effectLst/>
                <a:latin typeface="Calibri" pitchFamily="34" charset="0"/>
                <a:ea typeface="+mn-ea"/>
                <a:cs typeface="+mn-cs"/>
                <a:hlinkClick r:id="rId3"/>
              </a:rPr>
              <a:t>immunocompromised</a:t>
            </a:r>
            <a:r>
              <a:rPr lang="en-US" sz="1200" b="0" i="0" kern="1200" dirty="0">
                <a:solidFill>
                  <a:schemeClr val="tx1"/>
                </a:solidFill>
                <a:effectLst/>
                <a:latin typeface="Calibri" pitchFamily="34" charset="0"/>
                <a:ea typeface="+mn-ea"/>
                <a:cs typeface="+mn-cs"/>
              </a:rPr>
              <a:t>) and may increase your risk for severe illness from COVID-19.</a:t>
            </a:r>
          </a:p>
          <a:p>
            <a:pPr rtl="0" fontAlgn="base"/>
            <a:r>
              <a:rPr lang="en-US" sz="1200" b="0" i="0" kern="1200" dirty="0">
                <a:solidFill>
                  <a:schemeClr val="tx1"/>
                </a:solidFill>
                <a:effectLst/>
                <a:latin typeface="Calibri" pitchFamily="34" charset="0"/>
                <a:ea typeface="+mn-ea"/>
                <a:cs typeface="+mn-cs"/>
              </a:rPr>
              <a:t>Other risk factors may also increase your risk for severe illness from COVID-19, including:</a:t>
            </a:r>
          </a:p>
          <a:p>
            <a:pPr rtl="0" fontAlgn="base"/>
            <a:r>
              <a:rPr lang="en-US" sz="1200" b="0" i="0" kern="1200" dirty="0">
                <a:solidFill>
                  <a:schemeClr val="tx1"/>
                </a:solidFill>
                <a:effectLst/>
                <a:latin typeface="Calibri" pitchFamily="34" charset="0"/>
                <a:ea typeface="+mn-ea"/>
                <a:cs typeface="+mn-cs"/>
              </a:rPr>
              <a:t>asthma</a:t>
            </a:r>
          </a:p>
          <a:p>
            <a:pPr rtl="0" fontAlgn="base"/>
            <a:r>
              <a:rPr lang="en-US" sz="1200" b="0" i="0" kern="1200" dirty="0">
                <a:solidFill>
                  <a:schemeClr val="tx1"/>
                </a:solidFill>
                <a:effectLst/>
                <a:latin typeface="Calibri" pitchFamily="34" charset="0"/>
                <a:ea typeface="+mn-ea"/>
                <a:cs typeface="+mn-cs"/>
              </a:rPr>
              <a:t>lung, heart, liver, or kidney disease</a:t>
            </a:r>
          </a:p>
          <a:p>
            <a:pPr rtl="0" fontAlgn="base"/>
            <a:r>
              <a:rPr lang="en-US" sz="1200" b="0" i="0" kern="1200" dirty="0">
                <a:solidFill>
                  <a:schemeClr val="tx1"/>
                </a:solidFill>
                <a:effectLst/>
                <a:latin typeface="Calibri" pitchFamily="34" charset="0"/>
                <a:ea typeface="+mn-ea"/>
                <a:cs typeface="+mn-cs"/>
              </a:rPr>
              <a:t>obesity</a:t>
            </a:r>
          </a:p>
          <a:p>
            <a:pPr rtl="0" fontAlgn="base"/>
            <a:r>
              <a:rPr lang="en-US" sz="1200" b="0" i="0" kern="1200" dirty="0">
                <a:solidFill>
                  <a:schemeClr val="tx1"/>
                </a:solidFill>
                <a:effectLst/>
                <a:latin typeface="Calibri" pitchFamily="34" charset="0"/>
                <a:ea typeface="+mn-ea"/>
                <a:cs typeface="+mn-cs"/>
              </a:rPr>
              <a:t>diabetes</a:t>
            </a:r>
          </a:p>
          <a:p>
            <a:pPr rtl="0" fontAlgn="base"/>
            <a:r>
              <a:rPr lang="en-US" sz="1200" b="0" i="0" kern="1200" dirty="0">
                <a:solidFill>
                  <a:schemeClr val="tx1"/>
                </a:solidFill>
                <a:effectLst/>
                <a:latin typeface="Calibri" pitchFamily="34" charset="0"/>
                <a:ea typeface="+mn-ea"/>
                <a:cs typeface="+mn-cs"/>
              </a:rPr>
              <a:t>immune deficiencies, including HIV and AIDS</a:t>
            </a:r>
          </a:p>
          <a:p>
            <a:pPr rtl="0" fontAlgn="base"/>
            <a:r>
              <a:rPr lang="en-US" sz="1200" b="0" i="0" kern="1200" dirty="0">
                <a:solidFill>
                  <a:schemeClr val="tx1"/>
                </a:solidFill>
                <a:effectLst/>
                <a:latin typeface="Calibri" pitchFamily="34" charset="0"/>
                <a:ea typeface="+mn-ea"/>
                <a:cs typeface="+mn-cs"/>
              </a:rPr>
              <a:t>a history of smoking</a:t>
            </a:r>
          </a:p>
          <a:p>
            <a:pPr rtl="0" fontAlgn="base"/>
            <a:r>
              <a:rPr lang="en-US" sz="1200" b="0" i="0" kern="1200" dirty="0">
                <a:solidFill>
                  <a:schemeClr val="tx1"/>
                </a:solidFill>
                <a:effectLst/>
                <a:latin typeface="Calibri" pitchFamily="34" charset="0"/>
                <a:ea typeface="+mn-ea"/>
                <a:cs typeface="+mn-cs"/>
              </a:rPr>
              <a:t>a history of bone marrow or organ transplantation</a:t>
            </a:r>
          </a:p>
          <a:p>
            <a:pPr rtl="0" fontAlgn="base"/>
            <a:r>
              <a:rPr lang="en-US" sz="1200" b="0" i="0" kern="1200" dirty="0">
                <a:solidFill>
                  <a:schemeClr val="tx1"/>
                </a:solidFill>
                <a:effectLst/>
                <a:latin typeface="Calibri" pitchFamily="34" charset="0"/>
                <a:ea typeface="+mn-ea"/>
                <a:cs typeface="+mn-cs"/>
              </a:rPr>
              <a:t>prolonged use of </a:t>
            </a:r>
            <a:r>
              <a:rPr lang="en-US" sz="1200" b="0" i="0" u="none" strike="noStrike" kern="1200" dirty="0">
                <a:solidFill>
                  <a:schemeClr val="tx1"/>
                </a:solidFill>
                <a:effectLst/>
                <a:latin typeface="Calibri" pitchFamily="34" charset="0"/>
                <a:ea typeface="+mn-ea"/>
                <a:cs typeface="+mn-cs"/>
                <a:hlinkClick r:id="rId4"/>
              </a:rPr>
              <a:t>corticosteroids</a:t>
            </a:r>
            <a:r>
              <a:rPr lang="en-US" sz="1200" b="0" i="0" kern="1200" dirty="0">
                <a:solidFill>
                  <a:schemeClr val="tx1"/>
                </a:solidFill>
                <a:effectLst/>
                <a:latin typeface="Calibri" pitchFamily="34" charset="0"/>
                <a:ea typeface="+mn-ea"/>
                <a:cs typeface="+mn-cs"/>
              </a:rPr>
              <a:t> or other medications that can weaken the immune system</a:t>
            </a:r>
          </a:p>
          <a:p>
            <a:endParaRPr lang="en-US" dirty="0"/>
          </a:p>
        </p:txBody>
      </p:sp>
      <p:sp>
        <p:nvSpPr>
          <p:cNvPr id="4" name="Slide Number Placeholder 3"/>
          <p:cNvSpPr>
            <a:spLocks noGrp="1"/>
          </p:cNvSpPr>
          <p:nvPr>
            <p:ph type="sldNum" sz="quarter" idx="10"/>
          </p:nvPr>
        </p:nvSpPr>
        <p:spPr/>
        <p:txBody>
          <a:bodyPr/>
          <a:lstStyle/>
          <a:p>
            <a:fld id="{305B17C3-A354-4F95-96AA-85805617E87B}" type="slidenum">
              <a:rPr lang="en-US" altLang="en-US" smtClean="0"/>
              <a:pPr/>
              <a:t>7</a:t>
            </a:fld>
            <a:endParaRPr lang="en-US" altLang="en-US" dirty="0"/>
          </a:p>
        </p:txBody>
      </p:sp>
    </p:spTree>
    <p:extLst>
      <p:ext uri="{BB962C8B-B14F-4D97-AF65-F5344CB8AC3E}">
        <p14:creationId xmlns:p14="http://schemas.microsoft.com/office/powerpoint/2010/main" val="113869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Accumulating data suggest that the likelihood of a severe illness from COVID-19 is higher among patients with cancer, particularly those with hematologic malignancies and lung cancer.</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8</a:t>
            </a:fld>
            <a:endParaRPr lang="en-US" dirty="0"/>
          </a:p>
        </p:txBody>
      </p:sp>
    </p:spTree>
    <p:extLst>
      <p:ext uri="{BB962C8B-B14F-4D97-AF65-F5344CB8AC3E}">
        <p14:creationId xmlns:p14="http://schemas.microsoft.com/office/powerpoint/2010/main" val="9653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Cancer can be an immunocompromised state, and many cancer treatments can further compromise the immune system. As such, cancer patients with fever or lower respiratory findings (eg, cough, dyspnea, hypoxia) are among the highest priority for COVID-19 testing</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9</a:t>
            </a:fld>
            <a:endParaRPr lang="en-US" dirty="0"/>
          </a:p>
        </p:txBody>
      </p:sp>
    </p:spTree>
    <p:extLst>
      <p:ext uri="{BB962C8B-B14F-4D97-AF65-F5344CB8AC3E}">
        <p14:creationId xmlns:p14="http://schemas.microsoft.com/office/powerpoint/2010/main" val="108002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no "one size fits all" approach to delivering cancer care during the COVID-19 pandemic, and no international guidelines. Treatment decisions must be made on a case-by-case basis. Relevant issues are expanded upon in the following sections. Conceptual frameworks for balancing cancer risk versus infection risk, and practical approaches for managing cancer patients during the pandemic are presented below</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10</a:t>
            </a:fld>
            <a:endParaRPr lang="en-US" dirty="0"/>
          </a:p>
        </p:txBody>
      </p:sp>
    </p:spTree>
    <p:extLst>
      <p:ext uri="{BB962C8B-B14F-4D97-AF65-F5344CB8AC3E}">
        <p14:creationId xmlns:p14="http://schemas.microsoft.com/office/powerpoint/2010/main" val="14440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is no direct evidence to support changing or withholding chemotherapy or immunotherapy in patients with cancer, and routinely withholding critical anticancer or potentially immunosuppressive therapy is not recommended for those who do not have COVID-19. For those patients with cancer who are found to have COVID-19, treatment decisions should be made on a case by case basis</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balance of potential harms that may result from delaying or interrupting treatment versus the potential benefits of possibly preventing or delaying COVID-19 infection is very uncertain. </a:t>
            </a:r>
            <a:r>
              <a:rPr lang="en-US" sz="1200" b="0" i="0" u="sng" kern="1200" dirty="0">
                <a:solidFill>
                  <a:schemeClr val="tx1"/>
                </a:solidFill>
                <a:effectLst/>
                <a:latin typeface="+mn-lt"/>
                <a:ea typeface="+mn-ea"/>
                <a:cs typeface="+mn-cs"/>
                <a:hlinkClick r:id="rId3"/>
              </a:rPr>
              <a:t>ASCO</a:t>
            </a:r>
            <a:r>
              <a:rPr lang="en-US" sz="1200" b="0" i="0" kern="1200" dirty="0">
                <a:solidFill>
                  <a:schemeClr val="tx1"/>
                </a:solidFill>
                <a:effectLst/>
                <a:latin typeface="+mn-lt"/>
                <a:ea typeface="+mn-ea"/>
                <a:cs typeface="+mn-cs"/>
              </a:rPr>
              <a:t> recommends that clinical decisions be individualized, and consider factors such as the curability of the cancer, the risk of cancer recurrence with treatment delay, modification or interruption; the number of cycles of therapy already completed; and the patient's tolerance of treatment. </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11</a:t>
            </a:fld>
            <a:endParaRPr lang="en-US" dirty="0"/>
          </a:p>
        </p:txBody>
      </p:sp>
    </p:spTree>
    <p:extLst>
      <p:ext uri="{BB962C8B-B14F-4D97-AF65-F5344CB8AC3E}">
        <p14:creationId xmlns:p14="http://schemas.microsoft.com/office/powerpoint/2010/main" val="250994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Radiation therapy (also called radiotherapy) is a cancer treatment that uses high </a:t>
            </a:r>
            <a:r>
              <a:rPr lang="en-US" sz="1200" b="0" i="0" u="none" strike="noStrike" kern="1200" dirty="0">
                <a:solidFill>
                  <a:schemeClr val="tx1"/>
                </a:solidFill>
                <a:effectLst/>
                <a:latin typeface="+mn-lt"/>
                <a:ea typeface="+mn-ea"/>
                <a:cs typeface="+mn-cs"/>
                <a:hlinkClick r:id="rId3"/>
              </a:rPr>
              <a:t>doses</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hlinkClick r:id="rId4"/>
              </a:rPr>
              <a:t>radiation</a:t>
            </a:r>
            <a:r>
              <a:rPr lang="en-US" sz="1200" b="0" i="0" kern="1200" dirty="0">
                <a:solidFill>
                  <a:schemeClr val="tx1"/>
                </a:solidFill>
                <a:effectLst/>
                <a:latin typeface="+mn-lt"/>
                <a:ea typeface="+mn-ea"/>
                <a:cs typeface="+mn-cs"/>
              </a:rPr>
              <a:t> to kill cancer </a:t>
            </a:r>
            <a:r>
              <a:rPr lang="en-US" sz="1200" b="0" i="0" u="none" strike="noStrike" kern="1200" dirty="0">
                <a:solidFill>
                  <a:schemeClr val="tx1"/>
                </a:solidFill>
                <a:effectLst/>
                <a:latin typeface="+mn-lt"/>
                <a:ea typeface="+mn-ea"/>
                <a:cs typeface="+mn-cs"/>
                <a:hlinkClick r:id="rId5"/>
              </a:rPr>
              <a:t>cells</a:t>
            </a:r>
            <a:r>
              <a:rPr lang="en-US" sz="1200" b="0" i="0" kern="1200" dirty="0">
                <a:solidFill>
                  <a:schemeClr val="tx1"/>
                </a:solidFill>
                <a:effectLst/>
                <a:latin typeface="+mn-lt"/>
                <a:ea typeface="+mn-ea"/>
                <a:cs typeface="+mn-cs"/>
              </a:rPr>
              <a:t> and shrink tumors. </a:t>
            </a:r>
          </a:p>
          <a:p>
            <a:pPr rtl="0" fontAlgn="base"/>
            <a:r>
              <a:rPr lang="en-US" sz="1200" b="0" i="0" kern="1200" dirty="0">
                <a:solidFill>
                  <a:schemeClr val="tx1"/>
                </a:solidFill>
                <a:effectLst/>
                <a:latin typeface="+mn-lt"/>
                <a:ea typeface="+mn-ea"/>
                <a:cs typeface="+mn-cs"/>
              </a:rPr>
              <a:t>At high doses, radiation therapy kills cancer cells or slows their growth by damaging their </a:t>
            </a:r>
            <a:r>
              <a:rPr lang="en-US" sz="1200" b="0" i="0" u="none" strike="noStrike" kern="1200" dirty="0">
                <a:solidFill>
                  <a:schemeClr val="tx1"/>
                </a:solidFill>
                <a:effectLst/>
                <a:latin typeface="+mn-lt"/>
                <a:ea typeface="+mn-ea"/>
                <a:cs typeface="+mn-cs"/>
                <a:hlinkClick r:id="rId6"/>
              </a:rPr>
              <a:t>DNA</a:t>
            </a:r>
            <a:r>
              <a:rPr lang="en-US" sz="1200" b="0" i="0" kern="1200" dirty="0">
                <a:solidFill>
                  <a:schemeClr val="tx1"/>
                </a:solidFill>
                <a:effectLst/>
                <a:latin typeface="+mn-lt"/>
                <a:ea typeface="+mn-ea"/>
                <a:cs typeface="+mn-cs"/>
              </a:rPr>
              <a:t>. Cancer cells whose DNA is damaged beyond repair stop dividing or die. When the damaged cells die, they are broken down and removed by the body.</a:t>
            </a:r>
          </a:p>
          <a:p>
            <a:pPr rtl="0" fontAlgn="base"/>
            <a:r>
              <a:rPr lang="en-US" sz="1200" b="0" i="0" kern="1200" dirty="0">
                <a:solidFill>
                  <a:schemeClr val="tx1"/>
                </a:solidFill>
                <a:effectLst/>
                <a:latin typeface="+mn-lt"/>
                <a:ea typeface="+mn-ea"/>
                <a:cs typeface="+mn-cs"/>
              </a:rPr>
              <a:t>Radiation therapy does not kill cancer cells right away. It takes days or weeks of treatment before DNA is damaged enough for cancer cells to die. Then, cancer cells keep dying for weeks or months after radiation therapy ends.</a:t>
            </a:r>
          </a:p>
          <a:p>
            <a:endParaRPr lang="en-US" dirty="0"/>
          </a:p>
          <a:p>
            <a:r>
              <a:rPr lang="en-US" sz="1200" b="0" i="0" kern="1200" dirty="0">
                <a:solidFill>
                  <a:schemeClr val="tx1"/>
                </a:solidFill>
                <a:effectLst/>
                <a:latin typeface="+mn-lt"/>
                <a:ea typeface="+mn-ea"/>
                <a:cs typeface="+mn-cs"/>
              </a:rPr>
              <a:t>Radiation not only kills or slows the growth of cancer cells, it can also affect nearby healthy cells. Damage to healthy cells can cause side effects.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Radiation can be used for the following: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the only (primary) treatment for cancer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surgery, to shrink a cancerous tumor (neoadjuvant therapy)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surgery, to stop the growth of any remaining cancer cells (adjuvant therapy)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combination with other treatments, such as chemotherapy, to destroy cancer cells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advanced cancer to alleviate symptoms caused by the cancer</a:t>
            </a:r>
          </a:p>
          <a:p>
            <a:endParaRPr lang="en-US" dirty="0"/>
          </a:p>
          <a:p>
            <a:r>
              <a:rPr lang="en-US" dirty="0"/>
              <a:t>Radiation directed to the bones</a:t>
            </a:r>
            <a:r>
              <a:rPr lang="en-US" baseline="0" dirty="0"/>
              <a:t> (pelvis, spine, etc) can affect the bone marrow.  This can cause low white blood cells, leaving the patient immunocompromised and at higher risk for infections and viruses.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12</a:t>
            </a:fld>
            <a:endParaRPr lang="en-US" dirty="0"/>
          </a:p>
        </p:txBody>
      </p:sp>
    </p:spTree>
    <p:extLst>
      <p:ext uri="{BB962C8B-B14F-4D97-AF65-F5344CB8AC3E}">
        <p14:creationId xmlns:p14="http://schemas.microsoft.com/office/powerpoint/2010/main" val="3840225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tx2"/>
                </a:solidFill>
              </a:defRPr>
            </a:lvl1pPr>
          </a:lstStyle>
          <a:p>
            <a:r>
              <a:rPr lang="en-CA" dirty="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tx1">
                    <a:lumMod val="65000"/>
                    <a:lumOff val="35000"/>
                  </a:schemeClr>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dirty="0"/>
              <a:t>Click to add subtitle</a:t>
            </a:r>
          </a:p>
        </p:txBody>
      </p:sp>
      <p:pic>
        <p:nvPicPr>
          <p:cNvPr id="3" name="Picture 2"/>
          <p:cNvPicPr>
            <a:picLocks noChangeAspect="1"/>
          </p:cNvPicPr>
          <p:nvPr userDrawn="1"/>
        </p:nvPicPr>
        <p:blipFill>
          <a:blip r:embed="rId2"/>
          <a:stretch>
            <a:fillRect/>
          </a:stretch>
        </p:blipFill>
        <p:spPr>
          <a:xfrm>
            <a:off x="3638816" y="1017999"/>
            <a:ext cx="5751735" cy="4418761"/>
          </a:xfrm>
          <a:prstGeom prst="rect">
            <a:avLst/>
          </a:prstGeom>
        </p:spPr>
      </p:pic>
      <p:sp>
        <p:nvSpPr>
          <p:cNvPr id="6" name="Rectangle 5"/>
          <p:cNvSpPr/>
          <p:nvPr userDrawn="1"/>
        </p:nvSpPr>
        <p:spPr>
          <a:xfrm>
            <a:off x="0" y="0"/>
            <a:ext cx="9144000" cy="175630"/>
          </a:xfrm>
          <a:prstGeom prst="rect">
            <a:avLst/>
          </a:prstGeom>
          <a:solidFill>
            <a:srgbClr val="D9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12A80BA-299C-6341-B419-B19AB3A0B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0987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Transition Red">
    <p:bg>
      <p:bgRef idx="1001">
        <a:schemeClr val="bg1"/>
      </p:bgRef>
    </p:bg>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a:t>The title text box is full-slide with a masking graphic fill. To mask an image:</a:t>
            </a:r>
            <a:br>
              <a:rPr lang="en-US" dirty="0"/>
            </a:br>
            <a:br>
              <a:rPr lang="en-US" dirty="0"/>
            </a:br>
            <a:r>
              <a:rPr lang="en-US" dirty="0"/>
              <a:t>Step 1: Select the box and use Arrange menu on the Home tab or Drawing Tools &gt; Format tab to “Send to Back.”</a:t>
            </a:r>
            <a:br>
              <a:rPr lang="en-US" dirty="0"/>
            </a:br>
            <a:r>
              <a:rPr lang="en-US" dirty="0"/>
              <a:t>Step 2: Click picture icon to insert image.</a:t>
            </a:r>
            <a:br>
              <a:rPr lang="en-US" dirty="0"/>
            </a:br>
            <a:r>
              <a:rPr lang="en-US" dirty="0"/>
              <a:t>Step 3: Once image has been inserted, use Arrange menu to “Send to Back.”</a:t>
            </a:r>
            <a:endParaRPr lang="en-CA" dirty="0"/>
          </a:p>
        </p:txBody>
      </p:sp>
      <p:sp>
        <p:nvSpPr>
          <p:cNvPr id="6" name="Slide Number Placeholder 5"/>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9" name="Text Placeholder 8"/>
          <p:cNvSpPr>
            <a:spLocks noGrp="1"/>
          </p:cNvSpPr>
          <p:nvPr>
            <p:ph type="body" sz="quarter" idx="10" hasCustomPrompt="1"/>
          </p:nvPr>
        </p:nvSpPr>
        <p:spPr>
          <a:xfrm>
            <a:off x="457200" y="5333071"/>
            <a:ext cx="4114800" cy="426637"/>
          </a:xfrm>
        </p:spPr>
        <p:txBody>
          <a:bodyPr>
            <a:noAutofit/>
          </a:bodyPr>
          <a:lstStyle>
            <a:lvl1pPr marL="0" indent="0">
              <a:lnSpc>
                <a:spcPct val="100000"/>
              </a:lnSpc>
              <a:spcAft>
                <a:spcPct val="0"/>
              </a:spcAft>
              <a:buNone/>
              <a:defRPr sz="1800" baseline="0">
                <a:solidFill>
                  <a:schemeClr val="accent5"/>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sp>
        <p:nvSpPr>
          <p:cNvPr id="7" name="Title 1"/>
          <p:cNvSpPr>
            <a:spLocks noGrp="1"/>
          </p:cNvSpPr>
          <p:nvPr>
            <p:ph type="ctrTitle"/>
          </p:nvPr>
        </p:nvSpPr>
        <p:spPr>
          <a:xfrm>
            <a:off x="457201" y="4431270"/>
            <a:ext cx="4114800" cy="783578"/>
          </a:xfrm>
        </p:spPr>
        <p:txBody>
          <a:bodyPr/>
          <a:lstStyle>
            <a:lvl1pPr>
              <a:defRPr>
                <a:solidFill>
                  <a:srgbClr val="000000"/>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9396111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48380" y="6429761"/>
            <a:ext cx="336833" cy="329756"/>
          </a:xfrm>
        </p:spPr>
        <p:txBody>
          <a:bodyPr/>
          <a:lstStyle/>
          <a:p>
            <a:fld id="{5BD36294-2849-48A8-8531-5354CF3095D2}" type="slidenum">
              <a:rPr lang="en-US" smtClean="0"/>
              <a:t>‹#›</a:t>
            </a:fld>
            <a:endParaRPr lang="en-US" dirty="0"/>
          </a:p>
        </p:txBody>
      </p:sp>
      <p:sp>
        <p:nvSpPr>
          <p:cNvPr id="11" name="Text Placeholder 8"/>
          <p:cNvSpPr>
            <a:spLocks noGrp="1"/>
          </p:cNvSpPr>
          <p:nvPr>
            <p:ph type="body" sz="quarter" idx="10" hasCustomPrompt="1"/>
          </p:nvPr>
        </p:nvSpPr>
        <p:spPr>
          <a:xfrm>
            <a:off x="457200" y="1487138"/>
            <a:ext cx="4114800" cy="426637"/>
          </a:xfrm>
        </p:spPr>
        <p:txBody>
          <a:bodyPr>
            <a:noAutofit/>
          </a:bodyPr>
          <a:lstStyle>
            <a:lvl1pPr marL="0" indent="0">
              <a:lnSpc>
                <a:spcPct val="100000"/>
              </a:lnSpc>
              <a:spcAft>
                <a:spcPct val="0"/>
              </a:spcAft>
              <a:buNone/>
              <a:defRPr sz="1800" baseline="0">
                <a:solidFill>
                  <a:srgbClr val="595959"/>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sp>
        <p:nvSpPr>
          <p:cNvPr id="7" name="Title 1"/>
          <p:cNvSpPr>
            <a:spLocks noGrp="1"/>
          </p:cNvSpPr>
          <p:nvPr>
            <p:ph type="ctrTitle" hasCustomPrompt="1"/>
          </p:nvPr>
        </p:nvSpPr>
        <p:spPr>
          <a:xfrm>
            <a:off x="457200" y="582171"/>
            <a:ext cx="4114800" cy="864000"/>
          </a:xfrm>
        </p:spPr>
        <p:txBody>
          <a:bodyPr anchor="b" anchorCtr="0">
            <a:noAutofit/>
          </a:bodyPr>
          <a:lstStyle>
            <a:lvl1pPr>
              <a:lnSpc>
                <a:spcPct val="95000"/>
              </a:lnSpc>
              <a:defRPr sz="3200" b="0">
                <a:solidFill>
                  <a:schemeClr val="tx2"/>
                </a:solidFill>
              </a:defRPr>
            </a:lvl1pPr>
          </a:lstStyle>
          <a:p>
            <a:r>
              <a:rPr lang="en-CA" dirty="0"/>
              <a:t>Transition Slide</a:t>
            </a:r>
            <a:br>
              <a:rPr lang="en-CA" dirty="0"/>
            </a:br>
            <a:r>
              <a:rPr lang="en-CA" dirty="0"/>
              <a:t>That Could Be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109875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348380" y="6429761"/>
            <a:ext cx="336833" cy="329756"/>
          </a:xfrm>
        </p:spPr>
        <p:txBody>
          <a:bodyPr/>
          <a:lstStyle/>
          <a:p>
            <a:fld id="{5BD36294-2849-48A8-8531-5354CF3095D2}" type="slidenum">
              <a:rPr lang="en-US" smtClean="0"/>
              <a:t>‹#›</a:t>
            </a:fld>
            <a:endParaRPr lang="en-US" dirty="0"/>
          </a:p>
        </p:txBody>
      </p:sp>
      <p:sp>
        <p:nvSpPr>
          <p:cNvPr id="2" name="TextBox 1"/>
          <p:cNvSpPr txBox="1"/>
          <p:nvPr userDrawn="1"/>
        </p:nvSpPr>
        <p:spPr>
          <a:xfrm>
            <a:off x="986349" y="133748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921174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601373"/>
            <a:ext cx="9144000" cy="6561667"/>
          </a:xfrm>
          <a:prstGeom prst="rect">
            <a:avLst/>
          </a:prstGeom>
        </p:spPr>
      </p:pic>
      <p:sp>
        <p:nvSpPr>
          <p:cNvPr id="2" name="Title 1"/>
          <p:cNvSpPr>
            <a:spLocks noGrp="1"/>
          </p:cNvSpPr>
          <p:nvPr>
            <p:ph type="ctrTitle" hasCustomPrompt="1"/>
          </p:nvPr>
        </p:nvSpPr>
        <p:spPr>
          <a:xfrm>
            <a:off x="457200" y="270388"/>
            <a:ext cx="4114800" cy="2327735"/>
          </a:xfrm>
        </p:spPr>
        <p:txBody>
          <a:bodyPr anchor="t" anchorCtr="0">
            <a:noAutofit/>
          </a:bodyPr>
          <a:lstStyle>
            <a:lvl1pPr>
              <a:lnSpc>
                <a:spcPct val="100000"/>
              </a:lnSpc>
              <a:defRPr sz="3200" b="0">
                <a:solidFill>
                  <a:schemeClr val="bg1"/>
                </a:solidFill>
              </a:defRPr>
            </a:lvl1pPr>
          </a:lstStyle>
          <a:p>
            <a:r>
              <a:rPr lang="en-CA" dirty="0"/>
              <a:t>Thank you</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40755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sp>
        <p:nvSpPr>
          <p:cNvPr id="3" name="Rectangle 2"/>
          <p:cNvSpPr/>
          <p:nvPr userDrawn="1"/>
        </p:nvSpPr>
        <p:spPr>
          <a:xfrm>
            <a:off x="0" y="0"/>
            <a:ext cx="9144000" cy="59614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a:t>Click to add subtitle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71158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dirty="0">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a:t>Click to add text</a:t>
            </a:r>
          </a:p>
        </p:txBody>
      </p:sp>
      <p:cxnSp>
        <p:nvCxnSpPr>
          <p:cNvPr id="7" name="Straight Connector 6"/>
          <p:cNvCxnSpPr/>
          <p:nvPr userDrawn="1"/>
        </p:nvCxnSpPr>
        <p:spPr>
          <a:xfrm>
            <a:off x="457994" y="1162050"/>
            <a:ext cx="8228012"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24301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dirty="0">
              <a:solidFill>
                <a:srgbClr val="5F6062"/>
              </a:solidFill>
            </a:endParaRPr>
          </a:p>
        </p:txBody>
      </p:sp>
      <p:sp>
        <p:nvSpPr>
          <p:cNvPr id="11" name="Text Placeholder 8"/>
          <p:cNvSpPr>
            <a:spLocks noGrp="1"/>
          </p:cNvSpPr>
          <p:nvPr>
            <p:ph type="body" sz="quarter" idx="10" hasCustomPrompt="1"/>
          </p:nvPr>
        </p:nvSpPr>
        <p:spPr>
          <a:xfrm>
            <a:off x="457200" y="1357798"/>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sp>
        <p:nvSpPr>
          <p:cNvPr id="7" name="Title 1"/>
          <p:cNvSpPr>
            <a:spLocks noGrp="1"/>
          </p:cNvSpPr>
          <p:nvPr>
            <p:ph type="ctrTitle" hasCustomPrompt="1"/>
          </p:nvPr>
        </p:nvSpPr>
        <p:spPr>
          <a:xfrm>
            <a:off x="457200" y="452831"/>
            <a:ext cx="4114800" cy="864000"/>
          </a:xfrm>
        </p:spPr>
        <p:txBody>
          <a:bodyPr anchor="b" anchorCtr="0">
            <a:noAutofit/>
          </a:bodyPr>
          <a:lstStyle>
            <a:lvl1pPr>
              <a:lnSpc>
                <a:spcPct val="95000"/>
              </a:lnSpc>
              <a:defRPr sz="3200" b="0">
                <a:solidFill>
                  <a:schemeClr val="tx2"/>
                </a:solidFill>
              </a:defRPr>
            </a:lvl1pPr>
          </a:lstStyle>
          <a:p>
            <a:r>
              <a:rPr lang="en-CA" dirty="0"/>
              <a:t>Transition Slide</a:t>
            </a:r>
            <a:br>
              <a:rPr lang="en-CA" dirty="0"/>
            </a:br>
            <a:r>
              <a:rPr lang="en-CA" dirty="0"/>
              <a:t>That Could Be Two Lines</a:t>
            </a:r>
          </a:p>
        </p:txBody>
      </p:sp>
      <p:sp>
        <p:nvSpPr>
          <p:cNvPr id="2" name="Rectangle 1"/>
          <p:cNvSpPr/>
          <p:nvPr userDrawn="1"/>
        </p:nvSpPr>
        <p:spPr>
          <a:xfrm>
            <a:off x="4856418" y="0"/>
            <a:ext cx="4287582" cy="6858000"/>
          </a:xfrm>
          <a:prstGeom prst="rect">
            <a:avLst/>
          </a:prstGeom>
          <a:solidFill>
            <a:srgbClr val="EF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17696" y="2256165"/>
            <a:ext cx="6268880" cy="1136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15178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963" y="1341438"/>
            <a:ext cx="4027487"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341438"/>
            <a:ext cx="402907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C16ADD1-AEE3-4E5F-A92A-09F1AAB0C4A8}" type="slidenum">
              <a:rPr lang="en-US" altLang="en-US"/>
              <a:pPr/>
              <a:t>‹#›</a:t>
            </a:fld>
            <a:endParaRPr lang="en-US" altLang="en-US" dirty="0"/>
          </a:p>
        </p:txBody>
      </p:sp>
    </p:spTree>
    <p:extLst>
      <p:ext uri="{BB962C8B-B14F-4D97-AF65-F5344CB8AC3E}">
        <p14:creationId xmlns:p14="http://schemas.microsoft.com/office/powerpoint/2010/main" val="278417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6B98-634A-3D42-9656-A5F2855E602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B1B192-F2CA-DC42-ACED-40C5ABB2C0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848CB2-C8AC-1E4B-9135-AFE23AF5E893}"/>
              </a:ext>
            </a:extLst>
          </p:cNvPr>
          <p:cNvSpPr>
            <a:spLocks noGrp="1"/>
          </p:cNvSpPr>
          <p:nvPr>
            <p:ph type="dt" sz="half" idx="10"/>
          </p:nvPr>
        </p:nvSpPr>
        <p:spPr/>
        <p:txBody>
          <a:bodyPr/>
          <a:lstStyle/>
          <a:p>
            <a:fld id="{2BB64A60-40D1-D44E-97A3-08BF4B53DBD2}" type="datetimeFigureOut">
              <a:rPr lang="en-US" smtClean="0"/>
              <a:t>5/17/20</a:t>
            </a:fld>
            <a:endParaRPr lang="en-US" dirty="0"/>
          </a:p>
        </p:txBody>
      </p:sp>
      <p:sp>
        <p:nvSpPr>
          <p:cNvPr id="5" name="Footer Placeholder 4">
            <a:extLst>
              <a:ext uri="{FF2B5EF4-FFF2-40B4-BE49-F238E27FC236}">
                <a16:creationId xmlns:a16="http://schemas.microsoft.com/office/drawing/2014/main" id="{7B877A7B-6094-A440-80C7-CC4B6D0410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11A45B-5C7E-2445-A5D4-03757F2C876A}"/>
              </a:ext>
            </a:extLst>
          </p:cNvPr>
          <p:cNvSpPr>
            <a:spLocks noGrp="1"/>
          </p:cNvSpPr>
          <p:nvPr>
            <p:ph type="sldNum" sz="quarter" idx="12"/>
          </p:nvPr>
        </p:nvSpPr>
        <p:spPr/>
        <p:txBody>
          <a:bodyPr/>
          <a:lstStyle/>
          <a:p>
            <a:fld id="{A302BE1A-AB5D-5E46-805F-6BA2B41A98E7}" type="slidenum">
              <a:rPr lang="en-US" smtClean="0"/>
              <a:t>‹#›</a:t>
            </a:fld>
            <a:endParaRPr lang="en-US" dirty="0"/>
          </a:p>
        </p:txBody>
      </p:sp>
    </p:spTree>
    <p:extLst>
      <p:ext uri="{BB962C8B-B14F-4D97-AF65-F5344CB8AC3E}">
        <p14:creationId xmlns:p14="http://schemas.microsoft.com/office/powerpoint/2010/main" val="26224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tx2"/>
                </a:solidFill>
              </a:defRPr>
            </a:lvl1pPr>
          </a:lstStyle>
          <a:p>
            <a:r>
              <a:rPr lang="en-CA" dirty="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gn="l">
              <a:lnSpc>
                <a:spcPct val="100000"/>
              </a:lnSpc>
              <a:spcAft>
                <a:spcPct val="0"/>
              </a:spcAft>
              <a:buNone/>
              <a:defRPr sz="2000" baseline="0">
                <a:solidFill>
                  <a:schemeClr val="tx1">
                    <a:lumMod val="65000"/>
                    <a:lumOff val="35000"/>
                  </a:schemeClr>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dirty="0"/>
              <a:t>Click to add subtitle</a:t>
            </a:r>
          </a:p>
        </p:txBody>
      </p:sp>
      <p:pic>
        <p:nvPicPr>
          <p:cNvPr id="3" name="Picture 2"/>
          <p:cNvPicPr>
            <a:picLocks noChangeAspect="1"/>
          </p:cNvPicPr>
          <p:nvPr userDrawn="1"/>
        </p:nvPicPr>
        <p:blipFill>
          <a:blip r:embed="rId2"/>
          <a:stretch>
            <a:fillRect/>
          </a:stretch>
        </p:blipFill>
        <p:spPr>
          <a:xfrm>
            <a:off x="3216109" y="756531"/>
            <a:ext cx="6326909" cy="486063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114752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52063"/>
            <a:ext cx="336833" cy="329756"/>
          </a:xfrm>
        </p:spPr>
        <p:txBody>
          <a:bodyPr/>
          <a:lstStyle/>
          <a:p>
            <a:fld id="{5BD36294-2849-48A8-8531-5354CF3095D2}" type="slidenum">
              <a:rPr lang="en-US" smtClean="0"/>
              <a:t>‹#›</a:t>
            </a:fld>
            <a:endParaRPr lang="en-US" dirty="0"/>
          </a:p>
        </p:txBody>
      </p:sp>
      <p:sp>
        <p:nvSpPr>
          <p:cNvPr id="10" name="Content Placeholder 9"/>
          <p:cNvSpPr>
            <a:spLocks noGrp="1"/>
          </p:cNvSpPr>
          <p:nvPr>
            <p:ph sz="quarter" idx="12" hasCustomPrompt="1"/>
          </p:nvPr>
        </p:nvSpPr>
        <p:spPr/>
        <p:txBody>
          <a:bodyPr numCol="1"/>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lvl1pPr>
              <a:defRPr sz="2800" b="0"/>
            </a:lvl1pPr>
          </a:lstStyle>
          <a:p>
            <a:r>
              <a:rPr lang="en-US" dirty="0"/>
              <a:t>Click to edit Master title style</a:t>
            </a:r>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086476"/>
            <a:ext cx="1914524" cy="720496"/>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63214"/>
            <a:ext cx="336833" cy="329756"/>
          </a:xfrm>
        </p:spPr>
        <p:txBody>
          <a:bodyPr/>
          <a:lstStyle/>
          <a:p>
            <a:fld id="{5BD36294-2849-48A8-8531-5354CF3095D2}" type="slidenum">
              <a:rPr lang="en-US" smtClean="0"/>
              <a:t>‹#›</a:t>
            </a:fld>
            <a:endParaRPr lang="en-US" dirty="0"/>
          </a:p>
        </p:txBody>
      </p:sp>
      <p:sp>
        <p:nvSpPr>
          <p:cNvPr id="10" name="Content Placeholder 9"/>
          <p:cNvSpPr>
            <a:spLocks noGrp="1"/>
          </p:cNvSpPr>
          <p:nvPr>
            <p:ph sz="quarter" idx="12" hasCustomPrompt="1"/>
          </p:nvPr>
        </p:nvSpPr>
        <p:spPr/>
        <p:txBody>
          <a:bodyPr/>
          <a:lstStyle>
            <a:lvl1pPr marL="0" indent="0">
              <a:lnSpc>
                <a:spcPct val="100000"/>
              </a:lnSpc>
              <a:spcAft>
                <a:spcPts val="1800"/>
              </a:spcAft>
              <a:buClr>
                <a:schemeClr val="accent5"/>
              </a:buClr>
              <a:buNone/>
              <a:defRPr/>
            </a:lvl1pPr>
            <a:lvl2pPr marL="279400" indent="-250825">
              <a:buClr>
                <a:schemeClr val="accent5"/>
              </a:buClr>
              <a:buFont typeface="Arial" pitchFamily="34" charset="0"/>
              <a:buChar char="•"/>
              <a:defRPr/>
            </a:lvl2pPr>
            <a:lvl3pPr marL="515938" indent="-250825">
              <a:buClr>
                <a:schemeClr val="accent5"/>
              </a:buClr>
              <a:buFont typeface="BentonSansF Book" pitchFamily="50" charset="0"/>
              <a:buChar char="–"/>
              <a:defRPr/>
            </a:lvl3pPr>
            <a:lvl4pPr marL="801688" indent="-250825">
              <a:buClr>
                <a:schemeClr val="accent5"/>
              </a:buClr>
              <a:buFont typeface="Arial" pitchFamily="34" charset="0"/>
              <a:buChar char="•"/>
              <a:defRPr/>
            </a:lvl4pPr>
            <a:lvl5pPr marL="1085850" indent="-250825">
              <a:buClr>
                <a:schemeClr val="accent5"/>
              </a:buClr>
              <a:buFont typeface="BentonSansF Book" pitchFamily="50" charset="0"/>
              <a:buChar char="–"/>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321" y="5758848"/>
            <a:ext cx="2199362" cy="827690"/>
          </a:xfrm>
          <a:prstGeom prst="rect">
            <a:avLst/>
          </a:prstGeom>
        </p:spPr>
      </p:pic>
    </p:spTree>
    <p:extLst>
      <p:ext uri="{BB962C8B-B14F-4D97-AF65-F5344CB8AC3E}">
        <p14:creationId xmlns:p14="http://schemas.microsoft.com/office/powerpoint/2010/main" val="116548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52065"/>
            <a:ext cx="336833" cy="329756"/>
          </a:xfrm>
        </p:spPr>
        <p:txBody>
          <a:bodyPr/>
          <a:lstStyle/>
          <a:p>
            <a:fld id="{5BD36294-2849-48A8-8531-5354CF3095D2}" type="slidenum">
              <a:rPr lang="en-US" smtClean="0"/>
              <a:t>‹#›</a:t>
            </a:fld>
            <a:endParaRPr lang="en-US" dirty="0"/>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1620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40913"/>
            <a:ext cx="336833" cy="329756"/>
          </a:xfrm>
        </p:spPr>
        <p:txBody>
          <a:bodyPr/>
          <a:lstStyle/>
          <a:p>
            <a:fld id="{5BD36294-2849-48A8-8531-5354CF3095D2}" type="slidenum">
              <a:rPr lang="en-US" smtClean="0"/>
              <a:t>‹#›</a:t>
            </a:fld>
            <a:endParaRPr lang="en-US" dirty="0"/>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buClr>
                <a:schemeClr val="accent5"/>
              </a:buClr>
              <a:defRPr sz="1800"/>
            </a:lvl2pPr>
            <a:lvl3pPr marL="515938" indent="-250825">
              <a:buClr>
                <a:schemeClr val="accent5"/>
              </a:buClr>
              <a:defRPr sz="1600"/>
            </a:lvl3pPr>
            <a:lvl4pPr marL="801688" indent="-250825">
              <a:buClr>
                <a:schemeClr val="accent5"/>
              </a:buClr>
              <a:defRPr sz="1400"/>
            </a:lvl4pPr>
            <a:lvl5pPr marL="1085850" indent="-250825">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buClr>
                <a:schemeClr val="accent5"/>
              </a:buClr>
              <a:defRPr sz="1800"/>
            </a:lvl2pPr>
            <a:lvl3pPr marL="515938" indent="-250825">
              <a:buClr>
                <a:schemeClr val="accent5"/>
              </a:buClr>
              <a:defRPr sz="1600"/>
            </a:lvl3pPr>
            <a:lvl4pPr marL="801688" indent="-250825">
              <a:buClr>
                <a:schemeClr val="accent5"/>
              </a:buClr>
              <a:defRPr sz="1400"/>
            </a:lvl4pPr>
            <a:lvl5pPr marL="1085850" indent="-250825">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0273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2" name="Title 1"/>
          <p:cNvSpPr>
            <a:spLocks noGrp="1"/>
          </p:cNvSpPr>
          <p:nvPr>
            <p:ph type="title"/>
          </p:nvPr>
        </p:nvSpPr>
        <p:spPr/>
        <p:txBody>
          <a:bodyPr/>
          <a:lstStyle>
            <a:lvl1pPr>
              <a:defRPr sz="2800"/>
            </a:lvl1pPr>
          </a:lstStyle>
          <a:p>
            <a:r>
              <a:rPr lang="en-US" dirty="0"/>
              <a:t>Click to edit Master title style</a:t>
            </a:r>
            <a:endParaRPr lang="en-C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195400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Green">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3999" cy="6858000"/>
          </a:xfrm>
          <a:solidFill>
            <a:schemeClr val="bg2">
              <a:lumMod val="95000"/>
            </a:schemeClr>
          </a:solidFill>
        </p:spPr>
        <p:txBody>
          <a:bodyPr lIns="182880" tIns="182880" rIns="3657600">
            <a:normAutofit/>
          </a:bodyPr>
          <a:lstStyle>
            <a:lvl1pPr marL="0" indent="0">
              <a:buNone/>
              <a:defRPr sz="2000" baseline="0"/>
            </a:lvl1pPr>
          </a:lstStyle>
          <a:p>
            <a:r>
              <a:rPr lang="en-US" dirty="0"/>
              <a:t>The title text box is full-slide with a masking graphic fill. To mask an image:</a:t>
            </a:r>
            <a:br>
              <a:rPr lang="en-US" dirty="0"/>
            </a:br>
            <a:br>
              <a:rPr lang="en-US" dirty="0"/>
            </a:br>
            <a:r>
              <a:rPr lang="en-US" dirty="0"/>
              <a:t>Step 1: Select the box and use Arrange menu on the Home tab or Drawing Tools &gt; Format tab to “Send to Back.”</a:t>
            </a:r>
            <a:br>
              <a:rPr lang="en-US" dirty="0"/>
            </a:br>
            <a:r>
              <a:rPr lang="en-US" dirty="0"/>
              <a:t>Step 2: Click picture icon to insert image.</a:t>
            </a:r>
            <a:br>
              <a:rPr lang="en-US" dirty="0"/>
            </a:br>
            <a:r>
              <a:rPr lang="en-US" dirty="0"/>
              <a:t>Step 3: Once image has been inserted, use Arrange menu to “Send to Back.”</a:t>
            </a:r>
            <a:endParaRPr lang="en-CA" dirty="0"/>
          </a:p>
        </p:txBody>
      </p:sp>
      <p:sp>
        <p:nvSpPr>
          <p:cNvPr id="6" name="Slide Number Placeholder 5"/>
          <p:cNvSpPr>
            <a:spLocks noGrp="1"/>
          </p:cNvSpPr>
          <p:nvPr>
            <p:ph type="sldNum" sz="quarter" idx="11"/>
          </p:nvPr>
        </p:nvSpPr>
        <p:spPr>
          <a:xfrm>
            <a:off x="8348380" y="6463214"/>
            <a:ext cx="336833" cy="329756"/>
          </a:xfrm>
        </p:spPr>
        <p:txBody>
          <a:bodyPr/>
          <a:lstStyle/>
          <a:p>
            <a:fld id="{5BD36294-2849-48A8-8531-5354CF3095D2}" type="slidenum">
              <a:rPr lang="en-US" smtClean="0"/>
              <a:t>‹#›</a:t>
            </a:fld>
            <a:endParaRPr lang="en-US" dirty="0"/>
          </a:p>
        </p:txBody>
      </p:sp>
      <p:sp>
        <p:nvSpPr>
          <p:cNvPr id="8" name="Rectangle 7"/>
          <p:cNvSpPr/>
          <p:nvPr userDrawn="1"/>
        </p:nvSpPr>
        <p:spPr>
          <a:xfrm>
            <a:off x="0" y="0"/>
            <a:ext cx="9144000" cy="175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p:cNvSpPr>
            <a:spLocks noGrp="1"/>
          </p:cNvSpPr>
          <p:nvPr>
            <p:ph type="body" sz="quarter" idx="10"/>
          </p:nvPr>
        </p:nvSpPr>
        <p:spPr>
          <a:xfrm>
            <a:off x="457200" y="49683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endParaRPr lang="en-US" dirty="0"/>
          </a:p>
        </p:txBody>
      </p:sp>
      <p:sp>
        <p:nvSpPr>
          <p:cNvPr id="12" name="Title 1"/>
          <p:cNvSpPr>
            <a:spLocks noGrp="1"/>
          </p:cNvSpPr>
          <p:nvPr>
            <p:ph type="ctrTitle"/>
          </p:nvPr>
        </p:nvSpPr>
        <p:spPr>
          <a:xfrm>
            <a:off x="457201" y="4066500"/>
            <a:ext cx="4114800" cy="783578"/>
          </a:xfrm>
        </p:spPr>
        <p:txBody>
          <a:bodyPr/>
          <a:lstStyle/>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38198244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a:t>The title text box is full-slide with a masking graphic fill. To mask an image:</a:t>
            </a:r>
            <a:br>
              <a:rPr lang="en-US" dirty="0"/>
            </a:br>
            <a:br>
              <a:rPr lang="en-US" dirty="0"/>
            </a:br>
            <a:r>
              <a:rPr lang="en-US" dirty="0"/>
              <a:t>Step 1: Select the box and use Arrange menu on the Home tab or Drawing Tools &gt; Format tab to “Send to Back.”</a:t>
            </a:r>
            <a:br>
              <a:rPr lang="en-US" dirty="0"/>
            </a:br>
            <a:r>
              <a:rPr lang="en-US" dirty="0"/>
              <a:t>Step 2: Click picture icon to insert image.</a:t>
            </a:r>
            <a:br>
              <a:rPr lang="en-US" dirty="0"/>
            </a:br>
            <a:r>
              <a:rPr lang="en-US" dirty="0"/>
              <a:t>Step 3: Once image has been inserted, use Arrange menu to “Send to Back.”</a:t>
            </a:r>
            <a:endParaRPr lang="en-CA" dirty="0"/>
          </a:p>
        </p:txBody>
      </p:sp>
      <p:sp>
        <p:nvSpPr>
          <p:cNvPr id="6" name="Slide Number Placeholder 5"/>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9" name="Text Placeholder 8"/>
          <p:cNvSpPr>
            <a:spLocks noGrp="1"/>
          </p:cNvSpPr>
          <p:nvPr>
            <p:ph type="body" sz="quarter" idx="10"/>
          </p:nvPr>
        </p:nvSpPr>
        <p:spPr>
          <a:xfrm>
            <a:off x="457200" y="49683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endParaRPr lang="en-US" dirty="0"/>
          </a:p>
        </p:txBody>
      </p:sp>
      <p:sp>
        <p:nvSpPr>
          <p:cNvPr id="7" name="Rectangle 6"/>
          <p:cNvSpPr/>
          <p:nvPr userDrawn="1"/>
        </p:nvSpPr>
        <p:spPr>
          <a:xfrm>
            <a:off x="0" y="0"/>
            <a:ext cx="9144000" cy="175630"/>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457201" y="4066500"/>
            <a:ext cx="4114800" cy="783578"/>
          </a:xfrm>
        </p:spPr>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32" y="6052118"/>
            <a:ext cx="1913612" cy="720153"/>
          </a:xfrm>
          <a:prstGeom prst="rect">
            <a:avLst/>
          </a:prstGeom>
        </p:spPr>
      </p:pic>
    </p:spTree>
    <p:extLst>
      <p:ext uri="{BB962C8B-B14F-4D97-AF65-F5344CB8AC3E}">
        <p14:creationId xmlns:p14="http://schemas.microsoft.com/office/powerpoint/2010/main" val="40309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dirty="0"/>
              <a:t>Click to add text </a:t>
            </a:r>
            <a:endParaRPr lang="en-US" dirty="0"/>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endParaRPr lang="en-US" dirty="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75" r:id="rId3"/>
    <p:sldLayoutId id="2147483679" r:id="rId4"/>
    <p:sldLayoutId id="2147483680" r:id="rId5"/>
    <p:sldLayoutId id="2147483681" r:id="rId6"/>
    <p:sldLayoutId id="2147483682" r:id="rId7"/>
    <p:sldLayoutId id="2147483674" r:id="rId8"/>
    <p:sldLayoutId id="2147483694" r:id="rId9"/>
    <p:sldLayoutId id="2147483695" r:id="rId10"/>
    <p:sldLayoutId id="2147483673" r:id="rId11"/>
    <p:sldLayoutId id="2147483678" r:id="rId12"/>
    <p:sldLayoutId id="2147483677" r:id="rId13"/>
    <p:sldLayoutId id="2147483684" r:id="rId14"/>
    <p:sldLayoutId id="2147483689" r:id="rId15"/>
    <p:sldLayoutId id="2147483691" r:id="rId16"/>
    <p:sldLayoutId id="2147483697" r:id="rId17"/>
    <p:sldLayoutId id="2147483698" r:id="rId18"/>
  </p:sldLayoutIdLst>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5"/>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5"/>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5"/>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5"/>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5"/>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eer.cancer.gov/statfacts/html/all.html" TargetMode="External"/><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4.xml"/><Relationship Id="rId4" Type="http://schemas.openxmlformats.org/officeDocument/2006/relationships/hyperlink" Target="https://www.cdc.gov/coronavirus/2019-nCoV/hcp/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0BE1D080-B200-47E6-8E5A-D963F0ADD144}"/>
              </a:ext>
            </a:extLst>
          </p:cNvPr>
          <p:cNvPicPr>
            <a:picLocks noChangeAspect="1"/>
          </p:cNvPicPr>
          <p:nvPr/>
        </p:nvPicPr>
        <p:blipFill>
          <a:blip r:embed="rId2"/>
          <a:stretch>
            <a:fillRect/>
          </a:stretch>
        </p:blipFill>
        <p:spPr>
          <a:xfrm>
            <a:off x="1143000" y="869849"/>
            <a:ext cx="6762793" cy="5130902"/>
          </a:xfrm>
          <a:prstGeom prst="rect">
            <a:avLst/>
          </a:prstGeom>
        </p:spPr>
      </p:pic>
      <p:pic>
        <p:nvPicPr>
          <p:cNvPr id="5" name="Picture 4">
            <a:extLst>
              <a:ext uri="{FF2B5EF4-FFF2-40B4-BE49-F238E27FC236}">
                <a16:creationId xmlns:a16="http://schemas.microsoft.com/office/drawing/2014/main" id="{0EA46F03-432A-6548-920B-207398F20D1E}"/>
              </a:ext>
            </a:extLst>
          </p:cNvPr>
          <p:cNvPicPr>
            <a:picLocks noChangeAspect="1"/>
          </p:cNvPicPr>
          <p:nvPr/>
        </p:nvPicPr>
        <p:blipFill>
          <a:blip r:embed="rId3"/>
          <a:stretch>
            <a:fillRect/>
          </a:stretch>
        </p:blipFill>
        <p:spPr>
          <a:xfrm>
            <a:off x="0" y="0"/>
            <a:ext cx="9070144" cy="6802608"/>
          </a:xfrm>
          <a:prstGeom prst="rect">
            <a:avLst/>
          </a:prstGeom>
        </p:spPr>
      </p:pic>
      <p:sp>
        <p:nvSpPr>
          <p:cNvPr id="4" name="TextBox 3">
            <a:extLst>
              <a:ext uri="{FF2B5EF4-FFF2-40B4-BE49-F238E27FC236}">
                <a16:creationId xmlns:a16="http://schemas.microsoft.com/office/drawing/2014/main" id="{49B3EFCE-243D-354A-B1BC-14FA0A836941}"/>
              </a:ext>
            </a:extLst>
          </p:cNvPr>
          <p:cNvSpPr txBox="1"/>
          <p:nvPr/>
        </p:nvSpPr>
        <p:spPr>
          <a:xfrm>
            <a:off x="73856" y="2671982"/>
            <a:ext cx="184731" cy="300082"/>
          </a:xfrm>
          <a:prstGeom prst="rect">
            <a:avLst/>
          </a:prstGeom>
          <a:noFill/>
        </p:spPr>
        <p:txBody>
          <a:bodyPr wrap="none" rtlCol="0">
            <a:spAutoFit/>
          </a:bodyPr>
          <a:lstStyle/>
          <a:p>
            <a:endParaRPr lang="en-US" sz="1350" dirty="0"/>
          </a:p>
        </p:txBody>
      </p:sp>
      <p:pic>
        <p:nvPicPr>
          <p:cNvPr id="8" name="Picture 7">
            <a:extLst>
              <a:ext uri="{FF2B5EF4-FFF2-40B4-BE49-F238E27FC236}">
                <a16:creationId xmlns:a16="http://schemas.microsoft.com/office/drawing/2014/main" id="{EA2780E8-E47B-EB46-B6EF-11BE106E2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206794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treatments vary by type and extent of disease</a:t>
            </a:r>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dirty="0"/>
              <a:t>Chemotherapy</a:t>
            </a:r>
          </a:p>
          <a:p>
            <a:pPr marL="342900" indent="-342900">
              <a:buFont typeface="Arial" panose="020B0604020202020204" pitchFamily="34" charset="0"/>
              <a:buChar char="•"/>
            </a:pPr>
            <a:r>
              <a:rPr lang="en-US" dirty="0"/>
              <a:t>Targeted Therapy</a:t>
            </a:r>
          </a:p>
          <a:p>
            <a:pPr marL="342900" indent="-342900">
              <a:buFont typeface="Arial" panose="020B0604020202020204" pitchFamily="34" charset="0"/>
              <a:buChar char="•"/>
            </a:pPr>
            <a:r>
              <a:rPr lang="en-US" dirty="0"/>
              <a:t>Immunotherapy</a:t>
            </a:r>
          </a:p>
          <a:p>
            <a:pPr marL="342900" indent="-342900">
              <a:buFont typeface="Arial" panose="020B0604020202020204" pitchFamily="34" charset="0"/>
              <a:buChar char="•"/>
            </a:pPr>
            <a:r>
              <a:rPr lang="en-US" dirty="0"/>
              <a:t>Hormone Therapy</a:t>
            </a:r>
          </a:p>
          <a:p>
            <a:pPr marL="342900" indent="-342900">
              <a:buFont typeface="Arial" panose="020B0604020202020204" pitchFamily="34" charset="0"/>
              <a:buChar char="•"/>
            </a:pPr>
            <a:r>
              <a:rPr lang="en-US" dirty="0"/>
              <a:t>Radiation</a:t>
            </a:r>
          </a:p>
          <a:p>
            <a:pPr marL="342900" indent="-342900">
              <a:buFont typeface="Arial" panose="020B0604020202020204" pitchFamily="34" charset="0"/>
              <a:buChar char="•"/>
            </a:pPr>
            <a:r>
              <a:rPr lang="en-US" dirty="0"/>
              <a:t>Surgery</a:t>
            </a:r>
          </a:p>
          <a:p>
            <a:pPr marL="342900" indent="-342900">
              <a:buFont typeface="Arial" panose="020B0604020202020204" pitchFamily="34" charset="0"/>
              <a:buChar char="•"/>
            </a:pPr>
            <a:r>
              <a:rPr lang="en-US" dirty="0"/>
              <a:t>Stem Cell Transplant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9E49A1-0C2E-4087-92CB-63D26F928DD6}" type="slidenum">
              <a:rPr lang="en-US" altLang="en-US" smtClean="0"/>
              <a:pPr/>
              <a:t>10</a:t>
            </a:fld>
            <a:endParaRPr lang="en-US" altLang="en-US" dirty="0"/>
          </a:p>
        </p:txBody>
      </p:sp>
      <p:pic>
        <p:nvPicPr>
          <p:cNvPr id="7170" name="Picture 2" descr="Cancer treatment options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456"/>
          <a:stretch/>
        </p:blipFill>
        <p:spPr bwMode="auto">
          <a:xfrm>
            <a:off x="4106664" y="1655654"/>
            <a:ext cx="4241716" cy="33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9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Chemotherapy</a:t>
            </a:r>
          </a:p>
        </p:txBody>
      </p:sp>
      <p:sp>
        <p:nvSpPr>
          <p:cNvPr id="3" name="Content Placeholder 2"/>
          <p:cNvSpPr>
            <a:spLocks noGrp="1"/>
          </p:cNvSpPr>
          <p:nvPr>
            <p:ph idx="4294967295"/>
          </p:nvPr>
        </p:nvSpPr>
        <p:spPr>
          <a:xfrm>
            <a:off x="461963" y="1341438"/>
            <a:ext cx="8208962" cy="4751387"/>
          </a:xfrm>
          <a:prstGeom prst="rect">
            <a:avLst/>
          </a:prstGeom>
        </p:spPr>
        <p:txBody>
          <a:bodyPr/>
          <a:lstStyle/>
          <a:p>
            <a:pPr marL="342900" indent="-342900">
              <a:buFont typeface="Arial" panose="020B0604020202020204" pitchFamily="34" charset="0"/>
              <a:buChar char="•"/>
            </a:pPr>
            <a:r>
              <a:rPr lang="en-US" dirty="0"/>
              <a:t>Role in Cancer Treatment</a:t>
            </a:r>
          </a:p>
          <a:p>
            <a:pPr marL="342900" indent="-342900">
              <a:buFont typeface="Arial" panose="020B0604020202020204" pitchFamily="34" charset="0"/>
              <a:buChar char="•"/>
            </a:pPr>
            <a:r>
              <a:rPr lang="en-US" dirty="0"/>
              <a:t>Mechanism</a:t>
            </a:r>
          </a:p>
          <a:p>
            <a:pPr marL="342900" indent="-342900">
              <a:buFont typeface="Arial" panose="020B0604020202020204" pitchFamily="34" charset="0"/>
              <a:buChar char="•"/>
            </a:pPr>
            <a:r>
              <a:rPr lang="en-US" dirty="0"/>
              <a:t>Administration</a:t>
            </a:r>
          </a:p>
          <a:p>
            <a:pPr marL="342900" indent="-342900">
              <a:buFont typeface="Arial" panose="020B0604020202020204" pitchFamily="34" charset="0"/>
              <a:buChar char="•"/>
            </a:pPr>
            <a:r>
              <a:rPr lang="en-US" dirty="0"/>
              <a:t>Duration</a:t>
            </a:r>
          </a:p>
          <a:p>
            <a:pPr marL="342900" indent="-342900">
              <a:buFont typeface="Arial" panose="020B0604020202020204" pitchFamily="34" charset="0"/>
              <a:buChar char="•"/>
            </a:pPr>
            <a:r>
              <a:rPr lang="en-US" dirty="0"/>
              <a:t>Effects on immune system</a:t>
            </a:r>
          </a:p>
          <a:p>
            <a:pPr marL="342900" indent="-342900">
              <a:buFont typeface="Arial" panose="020B0604020202020204" pitchFamily="34" charset="0"/>
              <a:buChar char="•"/>
            </a:pPr>
            <a:r>
              <a:rPr lang="en-US" dirty="0"/>
              <a:t>Effects on other co-morbidities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11</a:t>
            </a:fld>
            <a:endParaRPr lang="en-US" altLang="en-US" dirty="0"/>
          </a:p>
        </p:txBody>
      </p:sp>
      <p:sp>
        <p:nvSpPr>
          <p:cNvPr id="5" name="AutoShape 2" descr="Is chemo obsolete? Not by a long shot, cancer experts say"/>
          <p:cNvSpPr>
            <a:spLocks noChangeAspect="1" noChangeArrowheads="1"/>
          </p:cNvSpPr>
          <p:nvPr/>
        </p:nvSpPr>
        <p:spPr bwMode="auto">
          <a:xfrm>
            <a:off x="6001899" y="26765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s chemo obsolete? Not by a long shot, cancer experts s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chemo-zone | All About Chemo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596" y="4366000"/>
            <a:ext cx="4552611" cy="157967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Chemotherapy - National Breast Cancer Found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6" name="Picture 12" descr="Chemotherapy - National Breast Cancer Found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5779" y="464015"/>
            <a:ext cx="3728321" cy="370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0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p>
        </p:txBody>
      </p:sp>
      <p:sp>
        <p:nvSpPr>
          <p:cNvPr id="3" name="Content Placeholder 2"/>
          <p:cNvSpPr>
            <a:spLocks noGrp="1"/>
          </p:cNvSpPr>
          <p:nvPr>
            <p:ph idx="4294967295"/>
          </p:nvPr>
        </p:nvSpPr>
        <p:spPr>
          <a:xfrm>
            <a:off x="461963" y="1341438"/>
            <a:ext cx="8208962" cy="4751387"/>
          </a:xfrm>
          <a:prstGeom prst="rect">
            <a:avLst/>
          </a:prstGeom>
        </p:spPr>
        <p:txBody>
          <a:bodyPr/>
          <a:lstStyle/>
          <a:p>
            <a:pPr marL="342900" indent="-342900">
              <a:buFont typeface="Arial" panose="020B0604020202020204" pitchFamily="34" charset="0"/>
              <a:buChar char="•"/>
            </a:pPr>
            <a:r>
              <a:rPr lang="en-US" dirty="0"/>
              <a:t>Role in Cancer Treatment</a:t>
            </a:r>
          </a:p>
          <a:p>
            <a:pPr marL="342900" indent="-342900">
              <a:buFont typeface="Arial" panose="020B0604020202020204" pitchFamily="34" charset="0"/>
              <a:buChar char="•"/>
            </a:pPr>
            <a:r>
              <a:rPr lang="en-US" dirty="0"/>
              <a:t>Mechanism</a:t>
            </a:r>
          </a:p>
          <a:p>
            <a:pPr marL="342900" indent="-342900">
              <a:buFont typeface="Arial" panose="020B0604020202020204" pitchFamily="34" charset="0"/>
              <a:buChar char="•"/>
            </a:pPr>
            <a:r>
              <a:rPr lang="en-US" dirty="0"/>
              <a:t>Administration</a:t>
            </a:r>
          </a:p>
          <a:p>
            <a:pPr marL="342900" indent="-342900">
              <a:buFont typeface="Arial" panose="020B0604020202020204" pitchFamily="34" charset="0"/>
              <a:buChar char="•"/>
            </a:pPr>
            <a:r>
              <a:rPr lang="en-US" dirty="0"/>
              <a:t>Duration</a:t>
            </a:r>
          </a:p>
          <a:p>
            <a:pPr marL="342900" indent="-342900">
              <a:buFont typeface="Arial" panose="020B0604020202020204" pitchFamily="34" charset="0"/>
              <a:buChar char="•"/>
            </a:pPr>
            <a:r>
              <a:rPr lang="en-US" dirty="0"/>
              <a:t>Effects on immune system</a:t>
            </a:r>
          </a:p>
          <a:p>
            <a:pPr marL="0" indent="0">
              <a:buNone/>
            </a:pPr>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12</a:t>
            </a:fld>
            <a:endParaRPr lang="en-US" altLang="en-US" dirty="0"/>
          </a:p>
        </p:txBody>
      </p:sp>
      <p:sp>
        <p:nvSpPr>
          <p:cNvPr id="5" name="AutoShape 2" descr="Radiation for Prostate Cancer - Treatment Overview of Radia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2" name="Picture 4" descr="Radiation for Prostate Cancer - Treatment Overview of Radi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44" y="1208315"/>
            <a:ext cx="3810000" cy="253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6" descr="Radiation symbol | definition of radiation symbol by Medica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6" name="Picture 8" descr="Radiation symbol | definition of radiation symbol by Medica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819" y="3957409"/>
            <a:ext cx="238125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8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a:t>
            </a:r>
          </a:p>
        </p:txBody>
      </p:sp>
      <p:sp>
        <p:nvSpPr>
          <p:cNvPr id="3" name="Content Placeholder 2"/>
          <p:cNvSpPr>
            <a:spLocks noGrp="1"/>
          </p:cNvSpPr>
          <p:nvPr>
            <p:ph idx="4294967295"/>
          </p:nvPr>
        </p:nvSpPr>
        <p:spPr>
          <a:xfrm>
            <a:off x="461963" y="1341438"/>
            <a:ext cx="8208962" cy="4751387"/>
          </a:xfrm>
          <a:prstGeom prst="rect">
            <a:avLst/>
          </a:prstGeom>
        </p:spPr>
        <p:txBody>
          <a:bodyPr>
            <a:normAutofit lnSpcReduction="10000"/>
          </a:bodyPr>
          <a:lstStyle/>
          <a:p>
            <a:pPr marL="342900" indent="-342900">
              <a:buFont typeface="Arial" panose="020B0604020202020204" pitchFamily="34" charset="0"/>
              <a:buChar char="•"/>
            </a:pPr>
            <a:r>
              <a:rPr lang="en-US" dirty="0"/>
              <a:t>Diagnostic</a:t>
            </a:r>
          </a:p>
          <a:p>
            <a:pPr marL="342900" indent="-342900">
              <a:buFont typeface="Arial" panose="020B0604020202020204" pitchFamily="34" charset="0"/>
              <a:buChar char="•"/>
            </a:pPr>
            <a:r>
              <a:rPr lang="en-US" dirty="0"/>
              <a:t>Staging</a:t>
            </a:r>
          </a:p>
          <a:p>
            <a:pPr marL="342900" indent="-342900">
              <a:buFont typeface="Arial" panose="020B0604020202020204" pitchFamily="34" charset="0"/>
              <a:buChar char="•"/>
            </a:pPr>
            <a:r>
              <a:rPr lang="en-US" dirty="0"/>
              <a:t>Tumor removal</a:t>
            </a:r>
          </a:p>
          <a:p>
            <a:pPr marL="342900" indent="-342900">
              <a:buFont typeface="Arial" panose="020B0604020202020204" pitchFamily="34" charset="0"/>
              <a:buChar char="•"/>
            </a:pPr>
            <a:r>
              <a:rPr lang="en-US" dirty="0"/>
              <a:t>Debulking</a:t>
            </a:r>
          </a:p>
          <a:p>
            <a:pPr marL="342900" indent="-342900">
              <a:buFont typeface="Arial" panose="020B0604020202020204" pitchFamily="34" charset="0"/>
              <a:buChar char="•"/>
            </a:pPr>
            <a:r>
              <a:rPr lang="en-US" dirty="0"/>
              <a:t>Palliation</a:t>
            </a:r>
          </a:p>
          <a:p>
            <a:pPr marL="342900" indent="-342900">
              <a:buFont typeface="Arial" panose="020B0604020202020204" pitchFamily="34" charset="0"/>
              <a:buChar char="•"/>
            </a:pPr>
            <a:r>
              <a:rPr lang="en-US" dirty="0"/>
              <a:t>Reconstruction</a:t>
            </a:r>
          </a:p>
          <a:p>
            <a:pPr marL="342900" indent="-342900">
              <a:buFont typeface="Arial" panose="020B0604020202020204" pitchFamily="34" charset="0"/>
              <a:buChar char="•"/>
            </a:pPr>
            <a:r>
              <a:rPr lang="en-US" dirty="0"/>
              <a:t>Prevention</a:t>
            </a:r>
          </a:p>
          <a:p>
            <a:pPr marL="0" indent="0">
              <a:buNone/>
            </a:pPr>
            <a:endParaRPr lang="en-US" dirty="0"/>
          </a:p>
          <a:p>
            <a:pPr marL="0" indent="0">
              <a:buNone/>
            </a:pPr>
            <a:r>
              <a:rPr lang="en-US" dirty="0"/>
              <a:t>Due to COVID-19, there have been delays in some cancer-related surgeries.  As of May 1, 2020, elective surgeries have been restarted if hospitals meet certain criteria. </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13</a:t>
            </a:fld>
            <a:endParaRPr lang="en-US" altLang="en-US" dirty="0"/>
          </a:p>
        </p:txBody>
      </p:sp>
      <p:sp>
        <p:nvSpPr>
          <p:cNvPr id="5" name="AutoShape 6" descr="Breast cancer surgery in frail elderly women linked to poor resul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200" name="Picture 8" descr="Breast cancer surgery in frail elderly women linked to poor 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447" y="1341438"/>
            <a:ext cx="5042440" cy="3025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Delays in cancer screening</a:t>
            </a:r>
          </a:p>
        </p:txBody>
      </p:sp>
      <p:sp>
        <p:nvSpPr>
          <p:cNvPr id="3" name="Content Placeholder 2"/>
          <p:cNvSpPr>
            <a:spLocks noGrp="1"/>
          </p:cNvSpPr>
          <p:nvPr>
            <p:ph idx="4294967295"/>
          </p:nvPr>
        </p:nvSpPr>
        <p:spPr>
          <a:xfrm>
            <a:off x="461963" y="1341438"/>
            <a:ext cx="8208962" cy="4751387"/>
          </a:xfrm>
          <a:prstGeom prst="rect">
            <a:avLst/>
          </a:prstGeom>
        </p:spPr>
        <p:txBody>
          <a:bodyPr>
            <a:normAutofit lnSpcReduction="10000"/>
          </a:bodyPr>
          <a:lstStyle/>
          <a:p>
            <a:r>
              <a:rPr lang="en-US" dirty="0"/>
              <a:t>Cancellation in routine screenings – prostate exam, breast exam, PAP smears, mammography, colonoscopy, dermatology exams, dental exams, etc.</a:t>
            </a:r>
          </a:p>
          <a:p>
            <a:r>
              <a:rPr lang="en-US" dirty="0"/>
              <a:t>Unemployment – loss of insurance</a:t>
            </a:r>
          </a:p>
          <a:p>
            <a:r>
              <a:rPr lang="en-US" dirty="0"/>
              <a:t>Rescheduling appointments – offices are busy, fear to go to office, extra cleaning measure – longer waits</a:t>
            </a:r>
          </a:p>
          <a:p>
            <a:r>
              <a:rPr lang="en-US" dirty="0"/>
              <a:t>Surgery delays – COVID-19 testing prior to elective surgery</a:t>
            </a:r>
          </a:p>
          <a:p>
            <a:r>
              <a:rPr lang="en-US" dirty="0"/>
              <a:t>Physical exams have been delayed – televisit /telemed</a:t>
            </a:r>
          </a:p>
          <a:p>
            <a:endParaRPr lang="en-US" dirty="0"/>
          </a:p>
          <a:p>
            <a:pPr marL="0" indent="0">
              <a:buNone/>
            </a:pPr>
            <a:r>
              <a:rPr lang="en-US" sz="3200" b="1" dirty="0">
                <a:solidFill>
                  <a:schemeClr val="accent2">
                    <a:lumMod val="75000"/>
                  </a:schemeClr>
                </a:solidFill>
              </a:rPr>
              <a:t>Will delay in screenings and treatment mean more advanced cancer diagnosis in the future?</a:t>
            </a:r>
          </a:p>
          <a:p>
            <a:pPr marL="0" indent="0">
              <a:buNone/>
            </a:pPr>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14</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142957"/>
            <a:ext cx="2609850" cy="119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23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94" name="Rectangle 18"/>
          <p:cNvSpPr>
            <a:spLocks noGrp="1" noChangeArrowheads="1"/>
          </p:cNvSpPr>
          <p:nvPr>
            <p:ph type="title"/>
          </p:nvPr>
        </p:nvSpPr>
        <p:spPr/>
        <p:txBody>
          <a:bodyPr/>
          <a:lstStyle/>
          <a:p>
            <a:r>
              <a:rPr lang="en-US" altLang="en-US" dirty="0"/>
              <a:t>How to decrease your risk of COVID-19</a:t>
            </a:r>
          </a:p>
        </p:txBody>
      </p:sp>
      <p:sp>
        <p:nvSpPr>
          <p:cNvPr id="587795" name="Rectangle 19"/>
          <p:cNvSpPr>
            <a:spLocks noGrp="1" noChangeArrowheads="1"/>
          </p:cNvSpPr>
          <p:nvPr>
            <p:ph idx="4294967295"/>
          </p:nvPr>
        </p:nvSpPr>
        <p:spPr>
          <a:xfrm>
            <a:off x="461963" y="1341438"/>
            <a:ext cx="8208962" cy="4751387"/>
          </a:xfrm>
          <a:prstGeom prst="rect">
            <a:avLst/>
          </a:prstGeom>
        </p:spPr>
        <p:txBody>
          <a:bodyPr/>
          <a:lstStyle/>
          <a:p>
            <a:pPr marL="342900" indent="-342900">
              <a:buFont typeface="Arial" panose="020B0604020202020204" pitchFamily="34" charset="0"/>
              <a:buChar char="•"/>
            </a:pPr>
            <a:r>
              <a:rPr lang="en-US" dirty="0"/>
              <a:t>Stay at home as much as possible and avoid areas where people gather. </a:t>
            </a:r>
          </a:p>
          <a:p>
            <a:pPr marL="342900" indent="-342900">
              <a:buFont typeface="Arial" panose="020B0604020202020204" pitchFamily="34" charset="0"/>
              <a:buChar char="•"/>
            </a:pPr>
            <a:r>
              <a:rPr lang="en-US" dirty="0"/>
              <a:t>Avoid unnecessary travel, and follow guidance on travel restrictions issued by the U.S. or your state.</a:t>
            </a:r>
          </a:p>
          <a:p>
            <a:pPr marL="342900" indent="-342900">
              <a:buFont typeface="Arial" panose="020B0604020202020204" pitchFamily="34" charset="0"/>
              <a:buChar char="•"/>
            </a:pPr>
            <a:r>
              <a:rPr lang="en-US" dirty="0"/>
              <a:t>Practice physical distancing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4294967295"/>
          </p:nvPr>
        </p:nvSpPr>
        <p:spPr>
          <a:xfrm>
            <a:off x="8324850" y="6337300"/>
            <a:ext cx="346075" cy="207963"/>
          </a:xfrm>
          <a:prstGeom prst="rect">
            <a:avLst/>
          </a:prstGeom>
        </p:spPr>
        <p:txBody>
          <a:bodyPr/>
          <a:lstStyle/>
          <a:p>
            <a:fld id="{8C0D5A4F-BF98-463D-A7EB-7031C51CCCF9}" type="slidenum">
              <a:rPr lang="en-US" altLang="en-US"/>
              <a:pPr/>
              <a:t>15</a:t>
            </a:fld>
            <a:endParaRPr lang="en-US" altLang="en-US" dirty="0"/>
          </a:p>
        </p:txBody>
      </p:sp>
      <p:pic>
        <p:nvPicPr>
          <p:cNvPr id="433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729" y="3571651"/>
            <a:ext cx="4254775" cy="2382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805896" y="5954325"/>
            <a:ext cx="703974" cy="276999"/>
          </a:xfrm>
          <a:prstGeom prst="rect">
            <a:avLst/>
          </a:prstGeom>
        </p:spPr>
        <p:txBody>
          <a:bodyPr wrap="none">
            <a:spAutoFit/>
          </a:bodyPr>
          <a:lstStyle/>
          <a:p>
            <a:pPr algn="r"/>
            <a:r>
              <a:rPr lang="en-US" altLang="en-US" dirty="0"/>
              <a:t>CDC.gov</a:t>
            </a:r>
          </a:p>
        </p:txBody>
      </p:sp>
    </p:spTree>
    <p:extLst>
      <p:ext uri="{BB962C8B-B14F-4D97-AF65-F5344CB8AC3E}">
        <p14:creationId xmlns:p14="http://schemas.microsoft.com/office/powerpoint/2010/main" val="41880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to decrease your risk of COVID-19 (con’t)</a:t>
            </a:r>
            <a:endParaRPr lang="en-US" dirty="0"/>
          </a:p>
        </p:txBody>
      </p:sp>
      <p:sp>
        <p:nvSpPr>
          <p:cNvPr id="3" name="Content Placeholder 2"/>
          <p:cNvSpPr>
            <a:spLocks noGrp="1"/>
          </p:cNvSpPr>
          <p:nvPr>
            <p:ph idx="4294967295"/>
          </p:nvPr>
        </p:nvSpPr>
        <p:spPr>
          <a:xfrm>
            <a:off x="448797" y="1341438"/>
            <a:ext cx="8208962" cy="4751387"/>
          </a:xfrm>
          <a:prstGeom prst="rect">
            <a:avLst/>
          </a:prstGeom>
        </p:spPr>
        <p:txBody>
          <a:bodyPr/>
          <a:lstStyle/>
          <a:p>
            <a:r>
              <a:rPr lang="en-US" sz="2800" b="1" dirty="0"/>
              <a:t>WASH YOUR HANDS!</a:t>
            </a:r>
          </a:p>
          <a:p>
            <a:pPr marL="342900" indent="-342900">
              <a:buFont typeface="Arial" panose="020B0604020202020204" pitchFamily="34" charset="0"/>
              <a:buChar char="•"/>
            </a:pPr>
            <a:r>
              <a:rPr lang="en-US" dirty="0"/>
              <a:t>Use soap and water for at least 20 seconds, about the amount of time it would take to hum the Happy Birthday song from beginning to end twice. </a:t>
            </a:r>
          </a:p>
          <a:p>
            <a:pPr marL="342900" indent="-342900">
              <a:buFont typeface="Arial" panose="020B0604020202020204" pitchFamily="34" charset="0"/>
              <a:buChar char="•"/>
            </a:pPr>
            <a:r>
              <a:rPr lang="en-US" dirty="0"/>
              <a:t>If soap and water is not available, use hand sanitizer that contains at least 60% alcohol. The best way to clean your hands, is through </a:t>
            </a:r>
            <a:r>
              <a:rPr lang="en-US" b="1" dirty="0">
                <a:solidFill>
                  <a:srgbClr val="FF0000"/>
                </a:solidFill>
              </a:rPr>
              <a:t>soap and water.</a:t>
            </a:r>
          </a:p>
          <a:p>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16</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459694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24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17</a:t>
            </a:fld>
            <a:endParaRPr lang="en-US" altLang="en-US" dirty="0"/>
          </a:p>
        </p:txBody>
      </p:sp>
      <p:pic>
        <p:nvPicPr>
          <p:cNvPr id="43213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29323" y="534537"/>
            <a:ext cx="7794120" cy="51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214224" y="6328789"/>
            <a:ext cx="703974" cy="276999"/>
          </a:xfrm>
          <a:prstGeom prst="rect">
            <a:avLst/>
          </a:prstGeom>
        </p:spPr>
        <p:txBody>
          <a:bodyPr wrap="none">
            <a:spAutoFit/>
          </a:bodyPr>
          <a:lstStyle/>
          <a:p>
            <a:pPr algn="r"/>
            <a:r>
              <a:rPr lang="en-US" altLang="en-US" dirty="0"/>
              <a:t>CDC.gov</a:t>
            </a:r>
          </a:p>
        </p:txBody>
      </p:sp>
    </p:spTree>
    <p:extLst>
      <p:ext uri="{BB962C8B-B14F-4D97-AF65-F5344CB8AC3E}">
        <p14:creationId xmlns:p14="http://schemas.microsoft.com/office/powerpoint/2010/main" val="379743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to decrease your risk of COVID-19 (con’t)</a:t>
            </a:r>
            <a:endParaRPr lang="en-US" dirty="0"/>
          </a:p>
        </p:txBody>
      </p:sp>
      <p:sp>
        <p:nvSpPr>
          <p:cNvPr id="3" name="Content Placeholder 2"/>
          <p:cNvSpPr>
            <a:spLocks noGrp="1"/>
          </p:cNvSpPr>
          <p:nvPr>
            <p:ph idx="4294967295"/>
          </p:nvPr>
        </p:nvSpPr>
        <p:spPr>
          <a:xfrm>
            <a:off x="461963" y="1341438"/>
            <a:ext cx="8208962" cy="4751387"/>
          </a:xfrm>
          <a:prstGeom prst="rect">
            <a:avLst/>
          </a:prstGeom>
        </p:spPr>
        <p:txBody>
          <a:bodyPr/>
          <a:lstStyle/>
          <a:p>
            <a:pPr marL="0" indent="0">
              <a:buNone/>
            </a:pPr>
            <a:r>
              <a:rPr lang="en-US" dirty="0"/>
              <a:t>In addition to washing your hands frequently, it’s important to:</a:t>
            </a:r>
          </a:p>
          <a:p>
            <a:pPr marL="342900" indent="-342900">
              <a:buFont typeface="Arial" panose="020B0604020202020204" pitchFamily="34" charset="0"/>
              <a:buChar char="•"/>
            </a:pPr>
            <a:r>
              <a:rPr lang="en-US" dirty="0"/>
              <a:t>Avoid touching your eyes, nose, and mouth.</a:t>
            </a:r>
          </a:p>
          <a:p>
            <a:pPr marL="342900" indent="-342900">
              <a:buFont typeface="Arial" panose="020B0604020202020204" pitchFamily="34" charset="0"/>
              <a:buChar char="•"/>
            </a:pPr>
            <a:r>
              <a:rPr lang="en-US" dirty="0"/>
              <a:t>If you must cough or sneeze, use a tissue. Then throw the tissue away. Or, cough or sneeze into your elbow rather than your hand.</a:t>
            </a:r>
          </a:p>
          <a:p>
            <a:pPr marL="342900" indent="-342900">
              <a:buFont typeface="Arial" panose="020B0604020202020204" pitchFamily="34" charset="0"/>
              <a:buChar char="•"/>
            </a:pPr>
            <a:r>
              <a:rPr lang="en-US" dirty="0"/>
              <a:t>Avoid close contact with people who are sick.</a:t>
            </a:r>
          </a:p>
          <a:p>
            <a:pPr marL="342900" indent="-342900">
              <a:buFont typeface="Arial" panose="020B0604020202020204" pitchFamily="34" charset="0"/>
              <a:buChar char="•"/>
            </a:pPr>
            <a:r>
              <a:rPr lang="en-US" dirty="0"/>
              <a:t>Cleaning frequently touched objects and surfaces with household cleaning spray or wipes. These surfaces and objects include doorknobs, counters, toilets, keyboards, tablets, phones, and more.</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18</a:t>
            </a:fld>
            <a:endParaRPr lang="en-US" altLang="en-US" dirty="0"/>
          </a:p>
        </p:txBody>
      </p:sp>
    </p:spTree>
    <p:extLst>
      <p:ext uri="{BB962C8B-B14F-4D97-AF65-F5344CB8AC3E}">
        <p14:creationId xmlns:p14="http://schemas.microsoft.com/office/powerpoint/2010/main" val="419743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coverings help </a:t>
            </a:r>
          </a:p>
        </p:txBody>
      </p:sp>
      <p:sp>
        <p:nvSpPr>
          <p:cNvPr id="3" name="Content Placeholder 2"/>
          <p:cNvSpPr>
            <a:spLocks noGrp="1"/>
          </p:cNvSpPr>
          <p:nvPr>
            <p:ph idx="4294967295"/>
          </p:nvPr>
        </p:nvSpPr>
        <p:spPr>
          <a:xfrm>
            <a:off x="461963" y="1341438"/>
            <a:ext cx="8208962" cy="4751387"/>
          </a:xfrm>
          <a:prstGeom prst="rect">
            <a:avLst/>
          </a:prstGeom>
        </p:spPr>
        <p:txBody>
          <a:bodyPr/>
          <a:lstStyle/>
          <a:p>
            <a:pPr marL="342900" indent="-342900">
              <a:buFont typeface="Arial" panose="020B0604020202020204" pitchFamily="34" charset="0"/>
              <a:buChar char="•"/>
            </a:pPr>
            <a:r>
              <a:rPr lang="en-US" dirty="0"/>
              <a:t>The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pPr marL="342900" indent="-342900">
              <a:buFont typeface="Arial" panose="020B0604020202020204" pitchFamily="34" charset="0"/>
              <a:buChar char="•"/>
            </a:pPr>
            <a:r>
              <a:rPr lang="en-US" dirty="0"/>
              <a:t>Surgical masks and N95 masks should be reserved for medical professionals.</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19</a:t>
            </a:fld>
            <a:endParaRPr lang="en-US" altLang="en-US" dirty="0"/>
          </a:p>
        </p:txBody>
      </p:sp>
      <p:pic>
        <p:nvPicPr>
          <p:cNvPr id="434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24" y="3629586"/>
            <a:ext cx="2656914" cy="265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27990" y="5947202"/>
            <a:ext cx="703974" cy="276999"/>
          </a:xfrm>
          <a:prstGeom prst="rect">
            <a:avLst/>
          </a:prstGeom>
        </p:spPr>
        <p:txBody>
          <a:bodyPr wrap="none">
            <a:spAutoFit/>
          </a:bodyPr>
          <a:lstStyle/>
          <a:p>
            <a:pPr algn="r"/>
            <a:r>
              <a:rPr lang="en-US" altLang="en-US" dirty="0"/>
              <a:t>CDC.gov</a:t>
            </a:r>
          </a:p>
        </p:txBody>
      </p:sp>
    </p:spTree>
    <p:extLst>
      <p:ext uri="{BB962C8B-B14F-4D97-AF65-F5344CB8AC3E}">
        <p14:creationId xmlns:p14="http://schemas.microsoft.com/office/powerpoint/2010/main" val="203691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0" y="-76200"/>
            <a:ext cx="9144000" cy="6934200"/>
          </a:xfrm>
          <a:prstGeom prst="rect">
            <a:avLst/>
          </a:prstGeom>
        </p:spPr>
      </p:pic>
    </p:spTree>
    <p:extLst>
      <p:ext uri="{BB962C8B-B14F-4D97-AF65-F5344CB8AC3E}">
        <p14:creationId xmlns:p14="http://schemas.microsoft.com/office/powerpoint/2010/main" val="406894391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fld id="{AE9E49A1-0C2E-4087-92CB-63D26F928DD6}" type="slidenum">
              <a:rPr lang="en-US" altLang="en-US" smtClean="0"/>
              <a:pPr/>
              <a:t>20</a:t>
            </a:fld>
            <a:endParaRPr lang="en-US" altLang="en-US" dirty="0"/>
          </a:p>
        </p:txBody>
      </p:sp>
      <p:sp>
        <p:nvSpPr>
          <p:cNvPr id="3" name="Content Placeholder 2"/>
          <p:cNvSpPr>
            <a:spLocks noGrp="1"/>
          </p:cNvSpPr>
          <p:nvPr>
            <p:ph sz="quarter" idx="12"/>
          </p:nvPr>
        </p:nvSpPr>
        <p:spPr>
          <a:xfrm>
            <a:off x="457201" y="1370178"/>
            <a:ext cx="4025899" cy="4719638"/>
          </a:xfrm>
          <a:prstGeom prst="rect">
            <a:avLst/>
          </a:prstGeom>
        </p:spPr>
        <p:txBody>
          <a:bodyPr>
            <a:normAutofit/>
          </a:bodyPr>
          <a:lstStyle/>
          <a:p>
            <a:pPr marL="0" indent="0">
              <a:buNone/>
            </a:pPr>
            <a:r>
              <a:rPr lang="en-US" dirty="0"/>
              <a:t>Contact your doctor (Oncologist and Primary Care Physician) if you have any of the below COVID-19 symptoms:</a:t>
            </a:r>
          </a:p>
          <a:p>
            <a:r>
              <a:rPr lang="en-US" dirty="0"/>
              <a:t>Fever</a:t>
            </a:r>
          </a:p>
          <a:p>
            <a:r>
              <a:rPr lang="en-US" dirty="0"/>
              <a:t>Cough</a:t>
            </a:r>
          </a:p>
          <a:p>
            <a:r>
              <a:rPr lang="en-US" dirty="0"/>
              <a:t>Shortness of breath</a:t>
            </a:r>
          </a:p>
          <a:p>
            <a:r>
              <a:rPr lang="en-US" dirty="0"/>
              <a:t>Chills</a:t>
            </a:r>
          </a:p>
          <a:p>
            <a:r>
              <a:rPr lang="en-US" dirty="0"/>
              <a:t>Muscle pain</a:t>
            </a:r>
          </a:p>
          <a:p>
            <a:r>
              <a:rPr lang="en-US" dirty="0"/>
              <a:t>Headache</a:t>
            </a:r>
          </a:p>
          <a:p>
            <a:r>
              <a:rPr lang="en-US" dirty="0"/>
              <a:t>Sore Throat</a:t>
            </a:r>
          </a:p>
          <a:p>
            <a:r>
              <a:rPr lang="en-US" dirty="0"/>
              <a:t>New loss of taste and smell</a:t>
            </a:r>
          </a:p>
        </p:txBody>
      </p:sp>
      <p:sp>
        <p:nvSpPr>
          <p:cNvPr id="5" name="Content Placeholder 4"/>
          <p:cNvSpPr>
            <a:spLocks noGrp="1"/>
          </p:cNvSpPr>
          <p:nvPr>
            <p:ph sz="quarter" idx="13"/>
          </p:nvPr>
        </p:nvSpPr>
        <p:spPr>
          <a:xfrm>
            <a:off x="4659314" y="1345584"/>
            <a:ext cx="4025899" cy="4719638"/>
          </a:xfrm>
        </p:spPr>
        <p:txBody>
          <a:bodyPr/>
          <a:lstStyle/>
          <a:p>
            <a:pPr marL="0" indent="0">
              <a:buNone/>
            </a:pPr>
            <a:r>
              <a:rPr lang="en-US" b="1" dirty="0">
                <a:solidFill>
                  <a:srgbClr val="0070C0"/>
                </a:solidFill>
              </a:rPr>
              <a:t>If you develop emergency warning signs for COVID-19, get medical attention immediately.</a:t>
            </a:r>
          </a:p>
          <a:p>
            <a:pPr marL="0" indent="0">
              <a:buNone/>
            </a:pPr>
            <a:r>
              <a:rPr lang="en-US" dirty="0"/>
              <a:t>Emergency warning signs include:</a:t>
            </a:r>
          </a:p>
          <a:p>
            <a:pPr marL="171450" indent="-171450"/>
            <a:r>
              <a:rPr lang="en-US" dirty="0"/>
              <a:t>Difficulty getting enough air</a:t>
            </a:r>
          </a:p>
          <a:p>
            <a:pPr marL="171450" indent="-171450"/>
            <a:r>
              <a:rPr lang="en-US" dirty="0"/>
              <a:t>Chest pain</a:t>
            </a:r>
          </a:p>
          <a:p>
            <a:pPr marL="171450" indent="-171450"/>
            <a:r>
              <a:rPr lang="en-US" dirty="0"/>
              <a:t>Change in alertness or responsiveness</a:t>
            </a:r>
          </a:p>
          <a:p>
            <a:pPr marL="171450" indent="-171450"/>
            <a:r>
              <a:rPr lang="en-US" dirty="0"/>
              <a:t>Bluish lips or face</a:t>
            </a:r>
          </a:p>
          <a:p>
            <a:pPr marL="171450" indent="-171450"/>
            <a:r>
              <a:rPr lang="en-US" dirty="0"/>
              <a:t>Rapid breathing</a:t>
            </a:r>
          </a:p>
          <a:p>
            <a:endParaRPr lang="en-US" dirty="0"/>
          </a:p>
        </p:txBody>
      </p:sp>
      <p:sp>
        <p:nvSpPr>
          <p:cNvPr id="2" name="Title 1"/>
          <p:cNvSpPr>
            <a:spLocks noGrp="1"/>
          </p:cNvSpPr>
          <p:nvPr>
            <p:ph type="title"/>
          </p:nvPr>
        </p:nvSpPr>
        <p:spPr/>
        <p:txBody>
          <a:bodyPr/>
          <a:lstStyle/>
          <a:p>
            <a:r>
              <a:rPr lang="en-US" dirty="0"/>
              <a:t>What do I do if I think I have COVID-19</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91" y="4071292"/>
            <a:ext cx="1993930" cy="199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94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991" y="450395"/>
            <a:ext cx="3637009" cy="199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Know your resources</a:t>
            </a:r>
          </a:p>
        </p:txBody>
      </p:sp>
      <p:sp>
        <p:nvSpPr>
          <p:cNvPr id="3" name="Content Placeholder 2"/>
          <p:cNvSpPr>
            <a:spLocks noGrp="1"/>
          </p:cNvSpPr>
          <p:nvPr>
            <p:ph idx="4294967295"/>
          </p:nvPr>
        </p:nvSpPr>
        <p:spPr>
          <a:xfrm>
            <a:off x="461963" y="1341438"/>
            <a:ext cx="8208962" cy="4751387"/>
          </a:xfrm>
          <a:prstGeom prst="rect">
            <a:avLst/>
          </a:prstGeom>
        </p:spPr>
        <p:txBody>
          <a:bodyPr/>
          <a:lstStyle/>
          <a:p>
            <a:r>
              <a:rPr lang="en-US" dirty="0"/>
              <a:t>Accurate information can be found:</a:t>
            </a:r>
          </a:p>
          <a:p>
            <a:pPr marL="573088" lvl="1" indent="-342900">
              <a:buFont typeface="Arial" panose="020B0604020202020204" pitchFamily="34" charset="0"/>
              <a:buChar char="•"/>
            </a:pPr>
            <a:r>
              <a:rPr lang="en-US" sz="2400" dirty="0"/>
              <a:t>Centers for Disease Control – CDC.gov</a:t>
            </a:r>
          </a:p>
          <a:p>
            <a:pPr marL="573088" lvl="1" indent="-342900">
              <a:buFont typeface="Arial" panose="020B0604020202020204" pitchFamily="34" charset="0"/>
              <a:buChar char="•"/>
            </a:pPr>
            <a:r>
              <a:rPr lang="en-US" sz="2400" dirty="0"/>
              <a:t>World Health Organization – WHO.int</a:t>
            </a:r>
          </a:p>
          <a:p>
            <a:pPr marL="573088" lvl="1" indent="-342900">
              <a:buFont typeface="Arial" panose="020B0604020202020204" pitchFamily="34" charset="0"/>
              <a:buChar char="•"/>
            </a:pPr>
            <a:r>
              <a:rPr lang="en-US" sz="2400" dirty="0"/>
              <a:t>National Cancer Institute – Cancer.gov</a:t>
            </a:r>
          </a:p>
          <a:p>
            <a:pPr marL="573088" lvl="1" indent="-342900">
              <a:buFont typeface="Arial" panose="020B0604020202020204" pitchFamily="34" charset="0"/>
              <a:buChar char="•"/>
            </a:pPr>
            <a:r>
              <a:rPr lang="en-US" sz="2400" dirty="0"/>
              <a:t>National Comprehensive Cancer Network – NCCN.org</a:t>
            </a:r>
          </a:p>
          <a:p>
            <a:pPr marL="573088" lvl="1" indent="-342900">
              <a:buFont typeface="Arial" panose="020B0604020202020204" pitchFamily="34" charset="0"/>
              <a:buChar char="•"/>
            </a:pPr>
            <a:r>
              <a:rPr lang="en-US" sz="2400" dirty="0"/>
              <a:t>Arizona Department of Public Health</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21</a:t>
            </a:fld>
            <a:endParaRPr lang="en-US" altLang="en-US" dirty="0"/>
          </a:p>
        </p:txBody>
      </p:sp>
    </p:spTree>
    <p:extLst>
      <p:ext uri="{BB962C8B-B14F-4D97-AF65-F5344CB8AC3E}">
        <p14:creationId xmlns:p14="http://schemas.microsoft.com/office/powerpoint/2010/main" val="326786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22</a:t>
            </a:fld>
            <a:endParaRPr lang="en-US" dirty="0"/>
          </a:p>
        </p:txBody>
      </p:sp>
      <p:sp>
        <p:nvSpPr>
          <p:cNvPr id="3" name="Content Placeholder 2"/>
          <p:cNvSpPr>
            <a:spLocks noGrp="1"/>
          </p:cNvSpPr>
          <p:nvPr>
            <p:ph sz="quarter" idx="12"/>
          </p:nvPr>
        </p:nvSpPr>
        <p:spPr>
          <a:xfrm>
            <a:off x="457201" y="957943"/>
            <a:ext cx="8228012" cy="5142820"/>
          </a:xfrm>
        </p:spPr>
        <p:txBody>
          <a:bodyPr>
            <a:normAutofit lnSpcReduction="10000"/>
          </a:bodyPr>
          <a:lstStyle/>
          <a:p>
            <a:pPr marL="0" indent="0">
              <a:buNone/>
            </a:pPr>
            <a:r>
              <a:rPr lang="en-US" dirty="0"/>
              <a:t>2-1-1 hotline staff will respond to calls in English and Spanish and will provide important information, including:</a:t>
            </a:r>
          </a:p>
          <a:p>
            <a:r>
              <a:rPr lang="en-US" dirty="0"/>
              <a:t>How to prepare for and prevent COVID-19 spread</a:t>
            </a:r>
          </a:p>
          <a:p>
            <a:r>
              <a:rPr lang="en-US" dirty="0"/>
              <a:t>Testing information for COVID-19</a:t>
            </a:r>
          </a:p>
          <a:p>
            <a:r>
              <a:rPr lang="en-US" dirty="0"/>
              <a:t>What populations are at higher risk from the COVID-19</a:t>
            </a:r>
          </a:p>
          <a:p>
            <a:r>
              <a:rPr lang="en-US" dirty="0"/>
              <a:t>What to do if an individual gets sick</a:t>
            </a:r>
          </a:p>
          <a:p>
            <a:r>
              <a:rPr lang="en-US" dirty="0"/>
              <a:t>COVID-19 and animals</a:t>
            </a:r>
          </a:p>
          <a:p>
            <a:r>
              <a:rPr lang="en-US" dirty="0"/>
              <a:t>And a list of websites with accurate, reliable and up-to-date information</a:t>
            </a:r>
          </a:p>
          <a:p>
            <a:pPr marL="0" indent="0">
              <a:buNone/>
            </a:pPr>
            <a:r>
              <a:rPr lang="en-US" dirty="0"/>
              <a:t>The line will operate from 8:00 a.m. to 8:00 p.m. each day of the week and can be reached by dialing 2-1-1 while an individual is located in Arizona.</a:t>
            </a:r>
          </a:p>
          <a:p>
            <a:endParaRPr lang="en-US" dirty="0"/>
          </a:p>
        </p:txBody>
      </p:sp>
      <p:sp>
        <p:nvSpPr>
          <p:cNvPr id="4" name="Title 3"/>
          <p:cNvSpPr>
            <a:spLocks noGrp="1"/>
          </p:cNvSpPr>
          <p:nvPr>
            <p:ph type="title"/>
          </p:nvPr>
        </p:nvSpPr>
        <p:spPr/>
        <p:txBody>
          <a:bodyPr/>
          <a:lstStyle/>
          <a:p>
            <a:r>
              <a:rPr lang="en-US" dirty="0"/>
              <a:t>Arizona 2-1-1 Hotline</a:t>
            </a:r>
            <a:br>
              <a:rPr lang="en-US" dirty="0"/>
            </a:br>
            <a:endParaRPr lang="en-US" dirty="0"/>
          </a:p>
        </p:txBody>
      </p:sp>
    </p:spTree>
    <p:extLst>
      <p:ext uri="{BB962C8B-B14F-4D97-AF65-F5344CB8AC3E}">
        <p14:creationId xmlns:p14="http://schemas.microsoft.com/office/powerpoint/2010/main" val="325791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cope with stress</a:t>
            </a:r>
          </a:p>
        </p:txBody>
      </p:sp>
      <p:sp>
        <p:nvSpPr>
          <p:cNvPr id="3" name="Content Placeholder 2"/>
          <p:cNvSpPr>
            <a:spLocks noGrp="1"/>
          </p:cNvSpPr>
          <p:nvPr>
            <p:ph idx="4294967295"/>
          </p:nvPr>
        </p:nvSpPr>
        <p:spPr>
          <a:xfrm>
            <a:off x="461963" y="1326356"/>
            <a:ext cx="8208962" cy="4751387"/>
          </a:xfrm>
          <a:prstGeom prst="rect">
            <a:avLst/>
          </a:prstGeom>
        </p:spPr>
        <p:txBody>
          <a:bodyPr/>
          <a:lstStyle/>
          <a:p>
            <a:pPr marL="342900" indent="-342900">
              <a:buFont typeface="Arial" panose="020B0604020202020204" pitchFamily="34" charset="0"/>
              <a:buChar char="•"/>
            </a:pPr>
            <a:r>
              <a:rPr lang="en-US" b="1" dirty="0"/>
              <a:t>Limit COVID-19 updates</a:t>
            </a:r>
          </a:p>
          <a:p>
            <a:pPr marL="342900" indent="-342900">
              <a:buFont typeface="Arial" panose="020B0604020202020204" pitchFamily="34" charset="0"/>
              <a:buChar char="•"/>
            </a:pPr>
            <a:r>
              <a:rPr lang="en-US" b="1" dirty="0"/>
              <a:t>Take care of your body</a:t>
            </a:r>
          </a:p>
          <a:p>
            <a:pPr marL="573088" lvl="1" indent="-342900">
              <a:buFont typeface="Arial" panose="020B0604020202020204" pitchFamily="34" charset="0"/>
              <a:buChar char="•"/>
            </a:pPr>
            <a:r>
              <a:rPr lang="en-US" dirty="0"/>
              <a:t>Eat healthy diet</a:t>
            </a:r>
          </a:p>
          <a:p>
            <a:pPr marL="573088" lvl="1" indent="-342900">
              <a:buFont typeface="Arial" panose="020B0604020202020204" pitchFamily="34" charset="0"/>
              <a:buChar char="•"/>
            </a:pPr>
            <a:r>
              <a:rPr lang="en-US" dirty="0"/>
              <a:t>Sleep 7-8 hours a day</a:t>
            </a:r>
          </a:p>
          <a:p>
            <a:pPr marL="573088" lvl="1" indent="-342900">
              <a:buFont typeface="Arial" panose="020B0604020202020204" pitchFamily="34" charset="0"/>
              <a:buChar char="•"/>
            </a:pPr>
            <a:r>
              <a:rPr lang="en-US" dirty="0"/>
              <a:t>Deep breathing, yoga, meditation</a:t>
            </a:r>
          </a:p>
          <a:p>
            <a:pPr marL="342900" indent="-342900">
              <a:buFont typeface="Arial" panose="020B0604020202020204" pitchFamily="34" charset="0"/>
              <a:buChar char="•"/>
            </a:pPr>
            <a:r>
              <a:rPr lang="en-US" b="1" dirty="0"/>
              <a:t>Talk about your fears</a:t>
            </a:r>
          </a:p>
          <a:p>
            <a:pPr marL="573088" lvl="1" indent="-342900">
              <a:buFont typeface="Arial" panose="020B0604020202020204" pitchFamily="34" charset="0"/>
              <a:buChar char="•"/>
            </a:pPr>
            <a:r>
              <a:rPr lang="en-US" dirty="0"/>
              <a:t>Facetime/call family and friends</a:t>
            </a:r>
          </a:p>
          <a:p>
            <a:pPr marL="573088" lvl="1" indent="-342900">
              <a:buFont typeface="Arial" panose="020B0604020202020204" pitchFamily="34" charset="0"/>
              <a:buChar char="•"/>
            </a:pPr>
            <a:r>
              <a:rPr lang="en-US" dirty="0"/>
              <a:t>Journaling</a:t>
            </a:r>
          </a:p>
          <a:p>
            <a:pPr marL="573088" lvl="1" indent="-342900">
              <a:buFont typeface="Arial" panose="020B0604020202020204" pitchFamily="34" charset="0"/>
              <a:buChar char="•"/>
            </a:pPr>
            <a:r>
              <a:rPr lang="en-US" dirty="0"/>
              <a:t>Social worker at your cancer center</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23</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545" y="1326356"/>
            <a:ext cx="3266005" cy="25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896" y="4112652"/>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69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latest?</a:t>
            </a:r>
          </a:p>
        </p:txBody>
      </p:sp>
      <p:sp>
        <p:nvSpPr>
          <p:cNvPr id="3" name="Content Placeholder 2"/>
          <p:cNvSpPr>
            <a:spLocks noGrp="1"/>
          </p:cNvSpPr>
          <p:nvPr>
            <p:ph idx="4294967295"/>
          </p:nvPr>
        </p:nvSpPr>
        <p:spPr>
          <a:xfrm>
            <a:off x="288925" y="1261689"/>
            <a:ext cx="8208962" cy="4751387"/>
          </a:xfrm>
          <a:prstGeom prst="rect">
            <a:avLst/>
          </a:prstGeom>
        </p:spPr>
        <p:txBody>
          <a:bodyPr/>
          <a:lstStyle/>
          <a:p>
            <a:r>
              <a:rPr lang="en-US" sz="2800" dirty="0"/>
              <a:t>The latest national statistics</a:t>
            </a:r>
          </a:p>
          <a:p>
            <a:r>
              <a:rPr lang="en-US" sz="2800" dirty="0"/>
              <a:t>The latest local/state statistics</a:t>
            </a:r>
          </a:p>
          <a:p>
            <a:r>
              <a:rPr lang="en-US" sz="2800" dirty="0"/>
              <a:t>Antibody testing </a:t>
            </a:r>
          </a:p>
          <a:p>
            <a:pPr lvl="1"/>
            <a:r>
              <a:rPr lang="en-US" sz="2400" dirty="0"/>
              <a:t>What does it mean?</a:t>
            </a:r>
          </a:p>
          <a:p>
            <a:pPr lvl="1"/>
            <a:r>
              <a:rPr lang="en-US" sz="2400" dirty="0"/>
              <a:t>Is it accurate?</a:t>
            </a:r>
          </a:p>
          <a:p>
            <a:endParaRPr lang="en-US" dirty="0"/>
          </a:p>
          <a:p>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24</a:t>
            </a:fld>
            <a:endParaRPr lang="en-US"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80" y="1096963"/>
            <a:ext cx="3604935" cy="224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99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2"/>
          </p:nvPr>
        </p:nvPicPr>
        <p:blipFill>
          <a:blip r:embed="rId2"/>
          <a:srcRect/>
          <a:stretch>
            <a:fillRect/>
          </a:stretch>
        </p:blipFill>
        <p:spPr>
          <a:xfrm>
            <a:off x="1" y="-892601"/>
            <a:ext cx="9144000" cy="6858001"/>
          </a:xfrm>
        </p:spPr>
      </p:pic>
      <p:sp>
        <p:nvSpPr>
          <p:cNvPr id="2" name="Slide Number Placeholder 1"/>
          <p:cNvSpPr>
            <a:spLocks noGrp="1"/>
          </p:cNvSpPr>
          <p:nvPr>
            <p:ph type="sldNum" sz="quarter" idx="11"/>
          </p:nvPr>
        </p:nvSpPr>
        <p:spPr/>
        <p:txBody>
          <a:bodyPr/>
          <a:lstStyle/>
          <a:p>
            <a:fld id="{5BD36294-2849-48A8-8531-5354CF3095D2}" type="slidenum">
              <a:rPr lang="en-US" smtClean="0"/>
              <a:t>25</a:t>
            </a:fld>
            <a:endParaRPr lang="en-US" dirty="0"/>
          </a:p>
        </p:txBody>
      </p:sp>
      <p:sp>
        <p:nvSpPr>
          <p:cNvPr id="4" name="Title 3"/>
          <p:cNvSpPr>
            <a:spLocks noGrp="1"/>
          </p:cNvSpPr>
          <p:nvPr>
            <p:ph type="title"/>
          </p:nvPr>
        </p:nvSpPr>
        <p:spPr>
          <a:xfrm>
            <a:off x="457201" y="270933"/>
            <a:ext cx="4109732" cy="1093574"/>
          </a:xfrm>
        </p:spPr>
        <p:txBody>
          <a:bodyPr/>
          <a:lstStyle/>
          <a:p>
            <a:r>
              <a:rPr lang="en-US" dirty="0"/>
              <a:t>QUESTIONS?</a:t>
            </a:r>
          </a:p>
        </p:txBody>
      </p:sp>
    </p:spTree>
    <p:extLst>
      <p:ext uri="{BB962C8B-B14F-4D97-AF65-F5344CB8AC3E}">
        <p14:creationId xmlns:p14="http://schemas.microsoft.com/office/powerpoint/2010/main" val="3456089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26</a:t>
            </a:fld>
            <a:endParaRPr lang="en-US" dirty="0"/>
          </a:p>
        </p:txBody>
      </p:sp>
      <p:sp>
        <p:nvSpPr>
          <p:cNvPr id="3" name="Content Placeholder 2"/>
          <p:cNvSpPr>
            <a:spLocks noGrp="1"/>
          </p:cNvSpPr>
          <p:nvPr>
            <p:ph sz="quarter" idx="12"/>
          </p:nvPr>
        </p:nvSpPr>
        <p:spPr/>
        <p:txBody>
          <a:bodyPr/>
          <a:lstStyle/>
          <a:p>
            <a:pPr marL="342900" indent="-342900">
              <a:buFont typeface="Arial" panose="020B0604020202020204" pitchFamily="34" charset="0"/>
              <a:buChar char="•"/>
            </a:pPr>
            <a:r>
              <a:rPr lang="en-US" dirty="0"/>
              <a:t>World Health Organization </a:t>
            </a:r>
            <a:r>
              <a:rPr lang="en-US" dirty="0">
                <a:hlinkClick r:id="rId2"/>
              </a:rPr>
              <a:t>https://www.who.int/emergencies/diseases/novel-coronavirus-2019</a:t>
            </a:r>
            <a:endParaRPr lang="en-US" dirty="0"/>
          </a:p>
          <a:p>
            <a:pPr marL="342900" indent="-342900">
              <a:buFont typeface="Arial" panose="020B0604020202020204" pitchFamily="34" charset="0"/>
              <a:buChar char="•"/>
            </a:pPr>
            <a:r>
              <a:rPr lang="en-US" dirty="0"/>
              <a:t>National Cancer Institute: Surveillance, Epidemiology, and End Results Program   </a:t>
            </a:r>
            <a:r>
              <a:rPr lang="en-US" dirty="0">
                <a:hlinkClick r:id="rId3"/>
              </a:rPr>
              <a:t>https://seer.cancer.gov/statfacts/html/all.html</a:t>
            </a:r>
            <a:endParaRPr lang="en-US" dirty="0"/>
          </a:p>
          <a:p>
            <a:pPr marL="342900" indent="-342900">
              <a:buFont typeface="Arial" panose="020B0604020202020204" pitchFamily="34" charset="0"/>
              <a:buChar char="•"/>
            </a:pPr>
            <a:r>
              <a:rPr lang="en-US" dirty="0"/>
              <a:t>Centers for Disease Control       </a:t>
            </a:r>
            <a:r>
              <a:rPr lang="en-US" dirty="0">
                <a:hlinkClick r:id="rId4"/>
              </a:rPr>
              <a:t>https://www.cdc.gov/coronavirus/2019-nCoV/hcp/index.html</a:t>
            </a:r>
            <a:endParaRPr lang="en-US" dirty="0"/>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Bibliography</a:t>
            </a:r>
          </a:p>
        </p:txBody>
      </p:sp>
    </p:spTree>
    <p:extLst>
      <p:ext uri="{BB962C8B-B14F-4D97-AF65-F5344CB8AC3E}">
        <p14:creationId xmlns:p14="http://schemas.microsoft.com/office/powerpoint/2010/main" val="33602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7199" y="0"/>
            <a:ext cx="8020373" cy="2327735"/>
          </a:xfrm>
        </p:spPr>
        <p:txBody>
          <a:bodyPr/>
          <a:lstStyle/>
          <a:p>
            <a:r>
              <a:rPr lang="en-CA" dirty="0"/>
              <a:t>Thank You!</a:t>
            </a:r>
            <a:br>
              <a:rPr lang="en-CA" dirty="0"/>
            </a:br>
            <a:br>
              <a:rPr lang="en-CA" dirty="0"/>
            </a:br>
            <a:r>
              <a:rPr lang="en-CA" sz="2400" dirty="0"/>
              <a:t>For more information about head and neck cancer or to request a speaker for your worksite on any cancer-related topic</a:t>
            </a:r>
            <a:br>
              <a:rPr lang="en-CA" sz="2400" dirty="0"/>
            </a:br>
            <a:r>
              <a:rPr lang="en-CA" sz="2800" b="1" dirty="0"/>
              <a:t>Call: 602.699.3366 </a:t>
            </a:r>
            <a:br>
              <a:rPr lang="en-CA" sz="2400" b="1" dirty="0"/>
            </a:br>
            <a:br>
              <a:rPr lang="en-US" dirty="0"/>
            </a:br>
            <a:endParaRPr lang="en-CA" dirty="0"/>
          </a:p>
        </p:txBody>
      </p:sp>
    </p:spTree>
    <p:extLst>
      <p:ext uri="{BB962C8B-B14F-4D97-AF65-F5344CB8AC3E}">
        <p14:creationId xmlns:p14="http://schemas.microsoft.com/office/powerpoint/2010/main" val="25204901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93F6E16-D41F-0842-9801-9298F22EF5B3}"/>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8823743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FFABC74-EBAC-4046-8B01-4C01DF70483A}"/>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653E6955-68AD-5B40-BCBA-F2600F69702A}"/>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3335619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itle 5">
            <a:extLst>
              <a:ext uri="{FF2B5EF4-FFF2-40B4-BE49-F238E27FC236}">
                <a16:creationId xmlns:a16="http://schemas.microsoft.com/office/drawing/2014/main" id="{92BD7DEB-F930-F34E-903A-0F9E17D13EAD}"/>
              </a:ext>
            </a:extLst>
          </p:cNvPr>
          <p:cNvSpPr>
            <a:spLocks noGrp="1"/>
          </p:cNvSpPr>
          <p:nvPr>
            <p:ph type="ctrTitle"/>
          </p:nvPr>
        </p:nvSpPr>
        <p:spPr>
          <a:xfrm>
            <a:off x="457200" y="436103"/>
            <a:ext cx="4114800" cy="1283515"/>
          </a:xfrm>
        </p:spPr>
        <p:txBody>
          <a:bodyPr/>
          <a:lstStyle/>
          <a:p>
            <a:r>
              <a:rPr lang="en-US" altLang="en-US" sz="3600" b="1" dirty="0"/>
              <a:t>Cancer Care During COVID-19</a:t>
            </a:r>
            <a:endParaRPr lang="en-CA" sz="3600" b="1" dirty="0"/>
          </a:p>
        </p:txBody>
      </p:sp>
      <p:sp>
        <p:nvSpPr>
          <p:cNvPr id="6" name="Text Placeholder 6">
            <a:extLst>
              <a:ext uri="{FF2B5EF4-FFF2-40B4-BE49-F238E27FC236}">
                <a16:creationId xmlns:a16="http://schemas.microsoft.com/office/drawing/2014/main" id="{85719F46-FE9A-6B48-8B06-BD9CDE83012B}"/>
              </a:ext>
            </a:extLst>
          </p:cNvPr>
          <p:cNvSpPr>
            <a:spLocks noGrp="1"/>
          </p:cNvSpPr>
          <p:nvPr>
            <p:ph type="body" sz="quarter" idx="10"/>
          </p:nvPr>
        </p:nvSpPr>
        <p:spPr>
          <a:xfrm>
            <a:off x="457200" y="2272518"/>
            <a:ext cx="3364174" cy="1233311"/>
          </a:xfrm>
        </p:spPr>
        <p:txBody>
          <a:bodyPr/>
          <a:lstStyle/>
          <a:p>
            <a:r>
              <a:rPr lang="en-US" altLang="en-US" sz="2800" dirty="0"/>
              <a:t>Carrie Peterson, RN, DNP, AGNP-c </a:t>
            </a:r>
            <a:br>
              <a:rPr lang="en-US" altLang="en-US" dirty="0"/>
            </a:br>
            <a:endParaRPr lang="en-US" altLang="en-US" dirty="0"/>
          </a:p>
          <a:p>
            <a:r>
              <a:rPr lang="en-US" altLang="en-US" sz="2800" dirty="0"/>
              <a:t>Michelle Taylor, RN, </a:t>
            </a:r>
            <a:r>
              <a:rPr lang="en-US" altLang="en-US" sz="2400" dirty="0"/>
              <a:t>MSN, ANP-BC</a:t>
            </a:r>
            <a:endParaRPr lang="en-US" altLang="en-US" sz="3600" dirty="0"/>
          </a:p>
          <a:p>
            <a:endParaRPr lang="en-CA" sz="1800" i="1" dirty="0"/>
          </a:p>
          <a:p>
            <a:r>
              <a:rPr lang="en-CA" i="1" dirty="0"/>
              <a:t>St. Joseph’s Hospital and Medical Center – Cancer Center</a:t>
            </a:r>
            <a:br>
              <a:rPr lang="en-CA" sz="1800" dirty="0"/>
            </a:br>
            <a:endParaRPr lang="en-CA" sz="1800" dirty="0"/>
          </a:p>
          <a:p>
            <a:r>
              <a:rPr lang="en-US" altLang="en-US" dirty="0"/>
              <a:t>May 21, 2020</a:t>
            </a:r>
          </a:p>
        </p:txBody>
      </p:sp>
    </p:spTree>
    <p:extLst>
      <p:ext uri="{BB962C8B-B14F-4D97-AF65-F5344CB8AC3E}">
        <p14:creationId xmlns:p14="http://schemas.microsoft.com/office/powerpoint/2010/main" val="3792506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610747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dirty="0"/>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4D54CBC-E80C-134C-8FCE-A5D07786F7CB}"/>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9528155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11779" y="3315967"/>
            <a:ext cx="4374795" cy="2911377"/>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dirty="0"/>
          </a:p>
        </p:txBody>
      </p:sp>
      <p:sp>
        <p:nvSpPr>
          <p:cNvPr id="5" name="Content Placeholder 4"/>
          <p:cNvSpPr>
            <a:spLocks noGrp="1"/>
          </p:cNvSpPr>
          <p:nvPr>
            <p:ph sz="quarter" idx="12"/>
          </p:nvPr>
        </p:nvSpPr>
        <p:spPr>
          <a:xfrm>
            <a:off x="457201" y="1194090"/>
            <a:ext cx="8228012" cy="4719638"/>
          </a:xfrm>
        </p:spPr>
        <p:txBody>
          <a:bodyPr/>
          <a:lstStyle/>
          <a:p>
            <a:r>
              <a:rPr lang="en-US" dirty="0"/>
              <a:t>In 2012, there were 14.1 million new cases and 8.2 million cancer-related deaths worldwide. </a:t>
            </a:r>
            <a:r>
              <a:rPr lang="en-US" sz="1000" dirty="0"/>
              <a:t>NIH NCI, April 2018</a:t>
            </a:r>
          </a:p>
          <a:p>
            <a:r>
              <a:rPr lang="en-US" b="1" dirty="0"/>
              <a:t>In 2020, an estimated 1,806,590 new cases of cancer will be diagnosed in the United States </a:t>
            </a:r>
            <a:r>
              <a:rPr lang="en-US" dirty="0"/>
              <a:t>and 606,520 people will die from the disease. </a:t>
            </a:r>
            <a:r>
              <a:rPr lang="en-US" sz="1000" dirty="0"/>
              <a:t>NIH NCI, May 2020</a:t>
            </a:r>
          </a:p>
          <a:p>
            <a:r>
              <a:rPr lang="en-US" dirty="0"/>
              <a:t>An average of 30,638 invasive cancer cases are diagnosed each year in Arizona. </a:t>
            </a:r>
            <a:r>
              <a:rPr lang="en-US" sz="1000" dirty="0"/>
              <a:t>Arizona department of public health, April 2019</a:t>
            </a:r>
            <a:endParaRPr lang="en-US" altLang="en-US" sz="1000" dirty="0"/>
          </a:p>
        </p:txBody>
      </p:sp>
      <p:sp>
        <p:nvSpPr>
          <p:cNvPr id="4" name="Title 3"/>
          <p:cNvSpPr>
            <a:spLocks noGrp="1"/>
          </p:cNvSpPr>
          <p:nvPr>
            <p:ph type="title"/>
          </p:nvPr>
        </p:nvSpPr>
        <p:spPr/>
        <p:txBody>
          <a:bodyPr/>
          <a:lstStyle/>
          <a:p>
            <a:r>
              <a:rPr lang="en-US" altLang="en-US" dirty="0"/>
              <a:t>Incidence of Cancer</a:t>
            </a:r>
            <a:endParaRPr lang="en-CA"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89" y="4304137"/>
            <a:ext cx="1429390" cy="146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255" y="408421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5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dirty="0"/>
          </a:p>
        </p:txBody>
      </p:sp>
      <p:sp>
        <p:nvSpPr>
          <p:cNvPr id="4" name="Title 3"/>
          <p:cNvSpPr>
            <a:spLocks noGrp="1"/>
          </p:cNvSpPr>
          <p:nvPr>
            <p:ph type="title"/>
          </p:nvPr>
        </p:nvSpPr>
        <p:spPr/>
        <p:txBody>
          <a:bodyPr/>
          <a:lstStyle/>
          <a:p>
            <a:r>
              <a:rPr lang="en-US" altLang="en-US" dirty="0"/>
              <a:t>COVID–19: How does the virus spread?</a:t>
            </a:r>
            <a:endParaRPr lang="en-US" dirty="0"/>
          </a:p>
        </p:txBody>
      </p:sp>
      <p:pic>
        <p:nvPicPr>
          <p:cNvPr id="2050" name="Picture 2" descr="Coronavirus in Wisconsin: All the latest COVID-19 upd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19956"/>
            <a:ext cx="8308527" cy="4361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89212" y="2246782"/>
            <a:ext cx="3664424" cy="2308324"/>
          </a:xfrm>
          <a:prstGeom prst="rect">
            <a:avLst/>
          </a:prstGeom>
        </p:spPr>
        <p:txBody>
          <a:bodyPr wrap="square">
            <a:spAutoFit/>
          </a:bodyPr>
          <a:lstStyle/>
          <a:p>
            <a:r>
              <a:rPr lang="en-US" sz="3600" dirty="0">
                <a:solidFill>
                  <a:schemeClr val="bg1"/>
                </a:solidFill>
              </a:rPr>
              <a:t>The virus is thought to spread mainly from person-to-person.</a:t>
            </a:r>
          </a:p>
        </p:txBody>
      </p:sp>
    </p:spTree>
    <p:extLst>
      <p:ext uri="{BB962C8B-B14F-4D97-AF65-F5344CB8AC3E}">
        <p14:creationId xmlns:p14="http://schemas.microsoft.com/office/powerpoint/2010/main" val="52619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6</a:t>
            </a:fld>
            <a:endParaRPr lang="en-US" dirty="0"/>
          </a:p>
        </p:txBody>
      </p:sp>
      <p:sp>
        <p:nvSpPr>
          <p:cNvPr id="5" name="Content Placeholder 4"/>
          <p:cNvSpPr>
            <a:spLocks noGrp="1"/>
          </p:cNvSpPr>
          <p:nvPr>
            <p:ph sz="quarter" idx="12"/>
          </p:nvPr>
        </p:nvSpPr>
        <p:spPr>
          <a:xfrm>
            <a:off x="457201" y="1372584"/>
            <a:ext cx="8228012" cy="4719638"/>
          </a:xfrm>
        </p:spPr>
        <p:txBody>
          <a:bodyPr>
            <a:normAutofit lnSpcReduction="10000"/>
          </a:bodyPr>
          <a:lstStyle/>
          <a:p>
            <a:pPr marL="342900" indent="-342900">
              <a:buFont typeface="Arial" panose="020B0604020202020204" pitchFamily="34" charset="0"/>
              <a:buChar char="•"/>
            </a:pPr>
            <a:r>
              <a:rPr lang="en-US" dirty="0"/>
              <a:t>Between people who are in close contact with one another (within about 6 feet).</a:t>
            </a:r>
          </a:p>
          <a:p>
            <a:pPr marL="342900" indent="-342900">
              <a:buFont typeface="Arial" panose="020B0604020202020204" pitchFamily="34" charset="0"/>
              <a:buChar char="•"/>
            </a:pPr>
            <a:r>
              <a:rPr lang="en-US" dirty="0"/>
              <a:t>Through respiratory droplets produced when an infected person coughs, sneezes or talks.</a:t>
            </a:r>
          </a:p>
          <a:p>
            <a:pPr marL="342900" indent="-342900">
              <a:buFont typeface="Arial" panose="020B0604020202020204" pitchFamily="34" charset="0"/>
              <a:buChar char="•"/>
            </a:pPr>
            <a:r>
              <a:rPr lang="en-US" dirty="0"/>
              <a:t>These droplets can land in the mouths or noses of people who are nearby or possibly be inhaled into the lungs.</a:t>
            </a:r>
          </a:p>
          <a:p>
            <a:pPr marL="342900" indent="-342900">
              <a:buFont typeface="Arial" panose="020B0604020202020204" pitchFamily="34" charset="0"/>
              <a:buChar char="•"/>
            </a:pPr>
            <a:r>
              <a:rPr lang="en-US" dirty="0"/>
              <a:t>This virus can live on surfaces and can be transmitted by contact from our hands to mouth and nose.</a:t>
            </a:r>
          </a:p>
          <a:p>
            <a:pPr marL="342900" indent="-342900">
              <a:buFont typeface="Arial" panose="020B0604020202020204" pitchFamily="34" charset="0"/>
              <a:buChar char="•"/>
            </a:pPr>
            <a:r>
              <a:rPr lang="en-US" dirty="0"/>
              <a:t>Some recent studies suggest that COVID-19 may also spread by people who are </a:t>
            </a:r>
            <a:r>
              <a:rPr lang="en-US" u="sng" dirty="0"/>
              <a:t>not</a:t>
            </a:r>
            <a:r>
              <a:rPr lang="en-US" dirty="0"/>
              <a:t> </a:t>
            </a:r>
            <a:r>
              <a:rPr lang="en-US" u="sng" dirty="0"/>
              <a:t>showing</a:t>
            </a:r>
            <a:r>
              <a:rPr lang="en-US" dirty="0"/>
              <a:t> </a:t>
            </a:r>
            <a:r>
              <a:rPr lang="en-US" u="sng" dirty="0"/>
              <a:t>symptoms</a:t>
            </a:r>
            <a:r>
              <a:rPr lang="en-US" dirty="0"/>
              <a:t>.</a:t>
            </a:r>
          </a:p>
          <a:p>
            <a:endParaRPr lang="en-US" dirty="0"/>
          </a:p>
        </p:txBody>
      </p:sp>
      <p:sp>
        <p:nvSpPr>
          <p:cNvPr id="4" name="Title 3"/>
          <p:cNvSpPr>
            <a:spLocks noGrp="1"/>
          </p:cNvSpPr>
          <p:nvPr>
            <p:ph type="title"/>
          </p:nvPr>
        </p:nvSpPr>
        <p:spPr/>
        <p:txBody>
          <a:bodyPr/>
          <a:lstStyle/>
          <a:p>
            <a:r>
              <a:rPr lang="en-US" altLang="en-US" dirty="0"/>
              <a:t>COVID–19: How does the virus spread?</a:t>
            </a:r>
            <a:br>
              <a:rPr lang="en-US" altLang="en-US" dirty="0"/>
            </a:br>
            <a:r>
              <a:rPr lang="en-US" altLang="en-US" i="1" dirty="0"/>
              <a:t>Continued</a:t>
            </a:r>
            <a:endParaRPr lang="en-US" i="1" dirty="0"/>
          </a:p>
        </p:txBody>
      </p:sp>
      <p:pic>
        <p:nvPicPr>
          <p:cNvPr id="6" name="Picture 2" descr="Scientists Probe How Coronavirus Might Travel Through The A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47" y="270933"/>
            <a:ext cx="1993166" cy="110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Who is at higher risk of serious complications from COVID-19?</a:t>
            </a:r>
          </a:p>
        </p:txBody>
      </p:sp>
      <p:sp>
        <p:nvSpPr>
          <p:cNvPr id="3" name="Content Placeholder 2"/>
          <p:cNvSpPr>
            <a:spLocks noGrp="1"/>
          </p:cNvSpPr>
          <p:nvPr>
            <p:ph idx="4294967295"/>
          </p:nvPr>
        </p:nvSpPr>
        <p:spPr>
          <a:xfrm>
            <a:off x="461963" y="1341438"/>
            <a:ext cx="8208962" cy="4751387"/>
          </a:xfrm>
          <a:prstGeom prst="rect">
            <a:avLst/>
          </a:prstGeom>
        </p:spPr>
        <p:txBody>
          <a:bodyPr/>
          <a:lstStyle/>
          <a:p>
            <a:pPr marL="342900" indent="-342900">
              <a:buFont typeface="Arial" panose="020B0604020202020204" pitchFamily="34" charset="0"/>
              <a:buChar char="•"/>
            </a:pPr>
            <a:r>
              <a:rPr lang="en-US" dirty="0"/>
              <a:t>Older adults (60 years and older) </a:t>
            </a:r>
          </a:p>
          <a:p>
            <a:pPr marL="342900" indent="-342900">
              <a:buFont typeface="Arial" panose="020B0604020202020204" pitchFamily="34" charset="0"/>
              <a:buChar char="•"/>
            </a:pPr>
            <a:r>
              <a:rPr lang="en-US" dirty="0"/>
              <a:t>People with serious chronic medical conditions including: </a:t>
            </a:r>
          </a:p>
          <a:p>
            <a:pPr lvl="1"/>
            <a:r>
              <a:rPr lang="en-US" dirty="0"/>
              <a:t>	Hypertension</a:t>
            </a:r>
          </a:p>
          <a:p>
            <a:pPr lvl="1"/>
            <a:r>
              <a:rPr lang="en-US" dirty="0"/>
              <a:t>	Heart disease                                                 </a:t>
            </a:r>
          </a:p>
          <a:p>
            <a:pPr lvl="1"/>
            <a:r>
              <a:rPr lang="en-US" dirty="0"/>
              <a:t>	Diabetes</a:t>
            </a:r>
          </a:p>
          <a:p>
            <a:pPr lvl="1"/>
            <a:r>
              <a:rPr lang="en-US" dirty="0"/>
              <a:t>	Lung disease </a:t>
            </a:r>
          </a:p>
          <a:p>
            <a:pPr lvl="1"/>
            <a:r>
              <a:rPr lang="en-US" dirty="0"/>
              <a:t>	</a:t>
            </a:r>
            <a:r>
              <a:rPr lang="en-US" sz="3200" b="1" dirty="0"/>
              <a:t>Cancer</a:t>
            </a:r>
            <a:endParaRPr lang="en-US" b="1" dirty="0"/>
          </a:p>
          <a:p>
            <a:pPr marL="342900" indent="-342900">
              <a:buFont typeface="Arial" panose="020B0604020202020204" pitchFamily="34" charset="0"/>
              <a:buChar char="•"/>
            </a:pPr>
            <a:r>
              <a:rPr lang="en-US" dirty="0"/>
              <a:t>Patients who are </a:t>
            </a:r>
            <a:br>
              <a:rPr lang="en-US" dirty="0"/>
            </a:br>
            <a:r>
              <a:rPr lang="en-US" dirty="0"/>
              <a:t>immunocompromised.</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7</a:t>
            </a:fld>
            <a:endParaRPr lang="en-US" altLang="en-US" dirty="0"/>
          </a:p>
        </p:txBody>
      </p:sp>
      <p:sp>
        <p:nvSpPr>
          <p:cNvPr id="5" name="AutoShape 2" descr="How to Help an Elderly Person with the Blues - Exploring your mi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ow to Help an Elderly Person with the Blues - Exploring your mi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8" descr="How to Help an Elderly Person with the Blues - Exploring your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808" y="2272868"/>
            <a:ext cx="4486042" cy="2858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8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cancer patients are at higher risk?</a:t>
            </a:r>
          </a:p>
        </p:txBody>
      </p:sp>
      <p:sp>
        <p:nvSpPr>
          <p:cNvPr id="3" name="Content Placeholder 2"/>
          <p:cNvSpPr>
            <a:spLocks noGrp="1"/>
          </p:cNvSpPr>
          <p:nvPr>
            <p:ph idx="4294967295"/>
          </p:nvPr>
        </p:nvSpPr>
        <p:spPr>
          <a:xfrm>
            <a:off x="556422" y="1315453"/>
            <a:ext cx="8208962" cy="4751387"/>
          </a:xfrm>
          <a:prstGeom prst="rect">
            <a:avLst/>
          </a:prstGeom>
        </p:spPr>
        <p:txBody>
          <a:bodyPr/>
          <a:lstStyle/>
          <a:p>
            <a:pPr marL="342900" indent="-342900">
              <a:buFont typeface="Arial" panose="020B0604020202020204" pitchFamily="34" charset="0"/>
              <a:buChar char="•"/>
            </a:pPr>
            <a:r>
              <a:rPr lang="en-US" dirty="0"/>
              <a:t>Cancer patients have an estimated two-fold increased risk of contracting COVID-19 </a:t>
            </a:r>
          </a:p>
          <a:p>
            <a:pPr marL="342900" indent="-342900">
              <a:buFont typeface="Arial" panose="020B0604020202020204" pitchFamily="34" charset="0"/>
              <a:buChar char="•"/>
            </a:pPr>
            <a:r>
              <a:rPr lang="en-US" dirty="0"/>
              <a:t>Cancer patients have significant co-morbidities</a:t>
            </a:r>
          </a:p>
          <a:p>
            <a:pPr marL="342900" indent="-342900">
              <a:buFont typeface="Arial" panose="020B0604020202020204" pitchFamily="34" charset="0"/>
              <a:buChar char="•"/>
            </a:pPr>
            <a:r>
              <a:rPr lang="en-US" dirty="0"/>
              <a:t>Hematologic Cancers</a:t>
            </a:r>
          </a:p>
          <a:p>
            <a:pPr marL="803275" lvl="2" indent="-342900">
              <a:buFont typeface="Arial" panose="020B0604020202020204" pitchFamily="34" charset="0"/>
              <a:buChar char="•"/>
            </a:pPr>
            <a:r>
              <a:rPr lang="en-US" sz="2000" dirty="0"/>
              <a:t>Leukemia, Lymphoma</a:t>
            </a:r>
          </a:p>
          <a:p>
            <a:pPr marL="803275" lvl="2" indent="-342900">
              <a:buFont typeface="Arial" panose="020B0604020202020204" pitchFamily="34" charset="0"/>
              <a:buChar char="•"/>
            </a:pPr>
            <a:r>
              <a:rPr lang="en-US" sz="2000" dirty="0"/>
              <a:t>Stem Cell Transplant                                                      </a:t>
            </a:r>
          </a:p>
          <a:p>
            <a:pPr marL="342900" indent="-342900">
              <a:buFont typeface="Arial" panose="020B0604020202020204" pitchFamily="34" charset="0"/>
              <a:buChar char="•"/>
            </a:pPr>
            <a:r>
              <a:rPr lang="en-US" dirty="0"/>
              <a:t>Lung Cancer</a:t>
            </a:r>
          </a:p>
          <a:p>
            <a:pPr marL="803275" lvl="2" indent="-342900">
              <a:buFont typeface="Arial" panose="020B0604020202020204" pitchFamily="34" charset="0"/>
              <a:buChar char="•"/>
            </a:pPr>
            <a:r>
              <a:rPr lang="en-US" sz="2000" dirty="0"/>
              <a:t>Underlying lung disease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8</a:t>
            </a:fld>
            <a:endParaRPr lang="en-US" altLang="en-US" dirty="0"/>
          </a:p>
        </p:txBody>
      </p:sp>
      <p:pic>
        <p:nvPicPr>
          <p:cNvPr id="8" name="Picture 2" descr="https://www.cancer.gov/sites/g/files/xnrzdm211/files/styles/cgov_thumbnail/public/cgov_image/media_image/100/700/9/files/elderly-male-patient-talkig-with-female-doctor-article.jpg?h=1851c7f5&amp;itok=kn1M4A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61" y="2783303"/>
            <a:ext cx="3994126" cy="2995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8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178858"/>
            <a:ext cx="8228012" cy="795867"/>
          </a:xfrm>
        </p:spPr>
        <p:txBody>
          <a:bodyPr/>
          <a:lstStyle/>
          <a:p>
            <a:r>
              <a:rPr lang="en-US" dirty="0"/>
              <a:t>What does it mean to be immunocompromised?</a:t>
            </a:r>
          </a:p>
        </p:txBody>
      </p:sp>
      <p:sp>
        <p:nvSpPr>
          <p:cNvPr id="3" name="Content Placeholder 2"/>
          <p:cNvSpPr>
            <a:spLocks noGrp="1"/>
          </p:cNvSpPr>
          <p:nvPr>
            <p:ph idx="4294967295"/>
          </p:nvPr>
        </p:nvSpPr>
        <p:spPr>
          <a:xfrm>
            <a:off x="442913" y="1123628"/>
            <a:ext cx="4833368" cy="4751387"/>
          </a:xfrm>
          <a:prstGeom prst="rect">
            <a:avLst/>
          </a:prstGeom>
        </p:spPr>
        <p:txBody>
          <a:bodyPr>
            <a:normAutofit/>
          </a:bodyPr>
          <a:lstStyle/>
          <a:p>
            <a:r>
              <a:rPr lang="en-US" sz="2800" dirty="0"/>
              <a:t>When the body's </a:t>
            </a:r>
            <a:r>
              <a:rPr lang="en-US" sz="2800" b="1" dirty="0"/>
              <a:t>white blood cells</a:t>
            </a:r>
            <a:r>
              <a:rPr lang="en-US" sz="2800" dirty="0"/>
              <a:t>, which fight infections, </a:t>
            </a:r>
            <a:r>
              <a:rPr lang="en-US" sz="2800" b="1" dirty="0"/>
              <a:t>are low </a:t>
            </a:r>
            <a:r>
              <a:rPr lang="en-US" sz="2800" dirty="0"/>
              <a:t>or do not function well, the body is unable to fight infections effectively. </a:t>
            </a:r>
          </a:p>
        </p:txBody>
      </p:sp>
      <p:sp>
        <p:nvSpPr>
          <p:cNvPr id="4" name="Slide Number Placeholder 3"/>
          <p:cNvSpPr>
            <a:spLocks noGrp="1"/>
          </p:cNvSpPr>
          <p:nvPr>
            <p:ph type="sldNum" sz="quarter" idx="4294967295"/>
          </p:nvPr>
        </p:nvSpPr>
        <p:spPr>
          <a:xfrm>
            <a:off x="8324850" y="6337300"/>
            <a:ext cx="346075" cy="207963"/>
          </a:xfrm>
          <a:prstGeom prst="rect">
            <a:avLst/>
          </a:prstGeom>
        </p:spPr>
        <p:txBody>
          <a:bodyPr/>
          <a:lstStyle/>
          <a:p>
            <a:fld id="{AE9E49A1-0C2E-4087-92CB-63D26F928DD6}" type="slidenum">
              <a:rPr lang="en-US" altLang="en-US" smtClean="0"/>
              <a:pPr/>
              <a:t>9</a:t>
            </a:fld>
            <a:endParaRPr lang="en-US" altLang="en-US" dirty="0"/>
          </a:p>
        </p:txBody>
      </p:sp>
      <p:pic>
        <p:nvPicPr>
          <p:cNvPr id="435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01"/>
          <a:stretch/>
        </p:blipFill>
        <p:spPr bwMode="auto">
          <a:xfrm>
            <a:off x="5295331" y="1096963"/>
            <a:ext cx="3405757" cy="1905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4294967295"/>
          </p:nvPr>
        </p:nvSpPr>
        <p:spPr>
          <a:xfrm>
            <a:off x="492126" y="3499321"/>
            <a:ext cx="8208962" cy="4751387"/>
          </a:xfrm>
          <a:prstGeom prst="rect">
            <a:avLst/>
          </a:prstGeom>
        </p:spPr>
        <p:txBody>
          <a:bodyPr>
            <a:normAutofit/>
          </a:bodyPr>
          <a:lstStyle/>
          <a:p>
            <a:r>
              <a:rPr lang="en-US" dirty="0"/>
              <a:t>Immunocompromised patients may include </a:t>
            </a:r>
            <a:r>
              <a:rPr lang="en-US" b="1" dirty="0"/>
              <a:t>patients with cancer </a:t>
            </a:r>
            <a:r>
              <a:rPr lang="en-US" dirty="0"/>
              <a:t>and those who are on </a:t>
            </a:r>
            <a:r>
              <a:rPr lang="en-US" b="1" dirty="0"/>
              <a:t>active chemotherapy.</a:t>
            </a:r>
          </a:p>
          <a:p>
            <a:r>
              <a:rPr lang="en-US" dirty="0"/>
              <a:t>It can also include </a:t>
            </a:r>
            <a:r>
              <a:rPr lang="en-US" b="1" dirty="0"/>
              <a:t>patients with HIV, transplant patients,</a:t>
            </a:r>
            <a:r>
              <a:rPr lang="en-US" dirty="0"/>
              <a:t> patients who are </a:t>
            </a:r>
            <a:r>
              <a:rPr lang="en-US" b="1" dirty="0"/>
              <a:t>on immunosuppressive medication </a:t>
            </a:r>
            <a:r>
              <a:rPr lang="en-US" dirty="0"/>
              <a:t>or patients </a:t>
            </a:r>
            <a:r>
              <a:rPr lang="en-US" b="1" dirty="0"/>
              <a:t>with other known immuno-deficiencies</a:t>
            </a:r>
            <a:r>
              <a:rPr lang="en-US" dirty="0"/>
              <a:t>.</a:t>
            </a:r>
          </a:p>
        </p:txBody>
      </p:sp>
    </p:spTree>
    <p:extLst>
      <p:ext uri="{BB962C8B-B14F-4D97-AF65-F5344CB8AC3E}">
        <p14:creationId xmlns:p14="http://schemas.microsoft.com/office/powerpoint/2010/main" val="2934209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DignityHealth_PPT07_020712_old">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DignityHealth_8320_392315_07ppt_05152012_v2</Template>
  <TotalTime>3398</TotalTime>
  <Words>2945</Words>
  <Application>Microsoft Macintosh PowerPoint</Application>
  <PresentationFormat>On-screen Show (4:3)</PresentationFormat>
  <Paragraphs>279</Paragraphs>
  <Slides>31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BentonSansF Book</vt:lpstr>
      <vt:lpstr>Calibri</vt:lpstr>
      <vt:lpstr>DignityHealth_PPT07_020712_old</vt:lpstr>
      <vt:lpstr>PowerPoint Presentation</vt:lpstr>
      <vt:lpstr>PowerPoint Presentation</vt:lpstr>
      <vt:lpstr>Cancer Care During COVID-19</vt:lpstr>
      <vt:lpstr>Incidence of Cancer</vt:lpstr>
      <vt:lpstr>COVID–19: How does the virus spread?</vt:lpstr>
      <vt:lpstr>COVID–19: How does the virus spread? Continued</vt:lpstr>
      <vt:lpstr>Who is at higher risk of serious complications from COVID-19?</vt:lpstr>
      <vt:lpstr>What types of cancer patients are at higher risk?</vt:lpstr>
      <vt:lpstr>What does it mean to be immunocompromised?</vt:lpstr>
      <vt:lpstr>Cancer treatments vary by type and extent of disease</vt:lpstr>
      <vt:lpstr>Chemotherapy</vt:lpstr>
      <vt:lpstr>Radiation</vt:lpstr>
      <vt:lpstr>Surgery</vt:lpstr>
      <vt:lpstr>Delays in cancer screening</vt:lpstr>
      <vt:lpstr>How to decrease your risk of COVID-19</vt:lpstr>
      <vt:lpstr>How to decrease your risk of COVID-19 (con’t)</vt:lpstr>
      <vt:lpstr>PowerPoint Presentation</vt:lpstr>
      <vt:lpstr>How to decrease your risk of COVID-19 (con’t)</vt:lpstr>
      <vt:lpstr>Face coverings help </vt:lpstr>
      <vt:lpstr>What do I do if I think I have COVID-19</vt:lpstr>
      <vt:lpstr>Know your resources</vt:lpstr>
      <vt:lpstr>Arizona 2-1-1 Hotline </vt:lpstr>
      <vt:lpstr>How to cope with stress</vt:lpstr>
      <vt:lpstr>What’s the latest?</vt:lpstr>
      <vt:lpstr>QUESTIONS?</vt:lpstr>
      <vt:lpstr>Bibliography</vt:lpstr>
      <vt:lpstr>Thank You!  For more information about head and neck cancer or to request a speaker for your worksite on any cancer-related topic Call: 602.699.3366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Slide opens up the presentation and provides the main headline. Insert a maximum of five lines.</dc:title>
  <dc:creator>Kendra Arrieta</dc:creator>
  <dc:description>Version 2: Final Version as of 5/15/2012.  For assistance or to report issues, please contact Dignity Health IT Help Desk.</dc:description>
  <cp:lastModifiedBy>Irene Cassidy</cp:lastModifiedBy>
  <cp:revision>64</cp:revision>
  <dcterms:created xsi:type="dcterms:W3CDTF">2015-10-21T22:23:00Z</dcterms:created>
  <dcterms:modified xsi:type="dcterms:W3CDTF">2020-05-17T20:58:11Z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