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handoutMasterIdLst>
    <p:handoutMasterId r:id="rId35"/>
  </p:handoutMasterIdLst>
  <p:sldIdLst>
    <p:sldId id="257" r:id="rId2"/>
    <p:sldId id="260" r:id="rId3"/>
    <p:sldId id="267" r:id="rId4"/>
    <p:sldId id="275" r:id="rId5"/>
    <p:sldId id="265" r:id="rId6"/>
    <p:sldId id="263" r:id="rId7"/>
    <p:sldId id="293" r:id="rId8"/>
    <p:sldId id="261" r:id="rId9"/>
    <p:sldId id="268" r:id="rId10"/>
    <p:sldId id="269" r:id="rId11"/>
    <p:sldId id="273" r:id="rId12"/>
    <p:sldId id="281" r:id="rId13"/>
    <p:sldId id="282" r:id="rId14"/>
    <p:sldId id="278" r:id="rId15"/>
    <p:sldId id="279" r:id="rId16"/>
    <p:sldId id="280" r:id="rId17"/>
    <p:sldId id="276" r:id="rId18"/>
    <p:sldId id="283" r:id="rId19"/>
    <p:sldId id="290" r:id="rId20"/>
    <p:sldId id="284" r:id="rId21"/>
    <p:sldId id="291" r:id="rId22"/>
    <p:sldId id="294" r:id="rId23"/>
    <p:sldId id="274" r:id="rId24"/>
    <p:sldId id="272" r:id="rId25"/>
    <p:sldId id="285" r:id="rId26"/>
    <p:sldId id="286" r:id="rId27"/>
    <p:sldId id="287" r:id="rId28"/>
    <p:sldId id="289" r:id="rId29"/>
    <p:sldId id="288" r:id="rId30"/>
    <p:sldId id="296" r:id="rId31"/>
    <p:sldId id="266" r:id="rId32"/>
    <p:sldId id="297" r:id="rId3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08B8"/>
    <a:srgbClr val="2F308B"/>
    <a:srgbClr val="ECBF1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18" autoAdjust="0"/>
  </p:normalViewPr>
  <p:slideViewPr>
    <p:cSldViewPr snapToGrid="0" snapToObjects="1">
      <p:cViewPr>
        <p:scale>
          <a:sx n="110" d="100"/>
          <a:sy n="110" d="100"/>
        </p:scale>
        <p:origin x="6"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85D24E0-69FA-4118-9E92-AC44D5100C7C}" type="datetimeFigureOut">
              <a:rPr lang="en-US" smtClean="0"/>
              <a:t>12/10/2015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9857598-763B-4A72-8471-CDA5B19EDE27}" type="slidenum">
              <a:rPr lang="en-US" smtClean="0"/>
              <a:t>‹#›</a:t>
            </a:fld>
            <a:endParaRPr lang="en-US"/>
          </a:p>
        </p:txBody>
      </p:sp>
    </p:spTree>
    <p:extLst>
      <p:ext uri="{BB962C8B-B14F-4D97-AF65-F5344CB8AC3E}">
        <p14:creationId xmlns:p14="http://schemas.microsoft.com/office/powerpoint/2010/main" val="3417309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DCC3EF0-3AD6-BF43-AB9D-5B0BC391B963}" type="datetimeFigureOut">
              <a:rPr lang="en-US" smtClean="0"/>
              <a:t>12/10/2015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9EE6032-6A64-924E-9DFD-B5342EA683F9}" type="slidenum">
              <a:rPr lang="en-US" smtClean="0"/>
              <a:t>‹#›</a:t>
            </a:fld>
            <a:endParaRPr lang="en-US" dirty="0"/>
          </a:p>
        </p:txBody>
      </p:sp>
    </p:spTree>
    <p:extLst>
      <p:ext uri="{BB962C8B-B14F-4D97-AF65-F5344CB8AC3E}">
        <p14:creationId xmlns:p14="http://schemas.microsoft.com/office/powerpoint/2010/main" val="4326661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48A262-BC25-E140-AAEE-DB00EA3DB372}" type="slidenum">
              <a:rPr lang="en-US" smtClean="0"/>
              <a:t>1</a:t>
            </a:fld>
            <a:endParaRPr lang="en-US" dirty="0"/>
          </a:p>
        </p:txBody>
      </p:sp>
    </p:spTree>
    <p:extLst>
      <p:ext uri="{BB962C8B-B14F-4D97-AF65-F5344CB8AC3E}">
        <p14:creationId xmlns:p14="http://schemas.microsoft.com/office/powerpoint/2010/main" val="2122923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EE6032-6A64-924E-9DFD-B5342EA683F9}" type="slidenum">
              <a:rPr lang="en-US" smtClean="0"/>
              <a:t>10</a:t>
            </a:fld>
            <a:endParaRPr lang="en-US" dirty="0"/>
          </a:p>
        </p:txBody>
      </p:sp>
    </p:spTree>
    <p:extLst>
      <p:ext uri="{BB962C8B-B14F-4D97-AF65-F5344CB8AC3E}">
        <p14:creationId xmlns:p14="http://schemas.microsoft.com/office/powerpoint/2010/main" val="335823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EE6032-6A64-924E-9DFD-B5342EA683F9}" type="slidenum">
              <a:rPr lang="en-US" smtClean="0"/>
              <a:t>11</a:t>
            </a:fld>
            <a:endParaRPr lang="en-US" dirty="0"/>
          </a:p>
        </p:txBody>
      </p:sp>
    </p:spTree>
    <p:extLst>
      <p:ext uri="{BB962C8B-B14F-4D97-AF65-F5344CB8AC3E}">
        <p14:creationId xmlns:p14="http://schemas.microsoft.com/office/powerpoint/2010/main" val="3752377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EE6032-6A64-924E-9DFD-B5342EA683F9}" type="slidenum">
              <a:rPr lang="en-US" smtClean="0"/>
              <a:t>12</a:t>
            </a:fld>
            <a:endParaRPr lang="en-US" dirty="0"/>
          </a:p>
        </p:txBody>
      </p:sp>
    </p:spTree>
    <p:extLst>
      <p:ext uri="{BB962C8B-B14F-4D97-AF65-F5344CB8AC3E}">
        <p14:creationId xmlns:p14="http://schemas.microsoft.com/office/powerpoint/2010/main" val="3374459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E6032-6A64-924E-9DFD-B5342EA683F9}" type="slidenum">
              <a:rPr lang="en-US" smtClean="0"/>
              <a:t>13</a:t>
            </a:fld>
            <a:endParaRPr lang="en-US" dirty="0"/>
          </a:p>
        </p:txBody>
      </p:sp>
    </p:spTree>
    <p:extLst>
      <p:ext uri="{BB962C8B-B14F-4D97-AF65-F5344CB8AC3E}">
        <p14:creationId xmlns:p14="http://schemas.microsoft.com/office/powerpoint/2010/main" val="8105992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EE6032-6A64-924E-9DFD-B5342EA683F9}" type="slidenum">
              <a:rPr lang="en-US" smtClean="0"/>
              <a:t>14</a:t>
            </a:fld>
            <a:endParaRPr lang="en-US" dirty="0"/>
          </a:p>
        </p:txBody>
      </p:sp>
    </p:spTree>
    <p:extLst>
      <p:ext uri="{BB962C8B-B14F-4D97-AF65-F5344CB8AC3E}">
        <p14:creationId xmlns:p14="http://schemas.microsoft.com/office/powerpoint/2010/main" val="3078186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9EE6032-6A64-924E-9DFD-B5342EA683F9}" type="slidenum">
              <a:rPr lang="en-US" smtClean="0"/>
              <a:t>15</a:t>
            </a:fld>
            <a:endParaRPr lang="en-US" dirty="0"/>
          </a:p>
        </p:txBody>
      </p:sp>
    </p:spTree>
    <p:extLst>
      <p:ext uri="{BB962C8B-B14F-4D97-AF65-F5344CB8AC3E}">
        <p14:creationId xmlns:p14="http://schemas.microsoft.com/office/powerpoint/2010/main" val="11359901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EE6032-6A64-924E-9DFD-B5342EA683F9}" type="slidenum">
              <a:rPr lang="en-US" smtClean="0"/>
              <a:t>16</a:t>
            </a:fld>
            <a:endParaRPr lang="en-US" dirty="0"/>
          </a:p>
        </p:txBody>
      </p:sp>
    </p:spTree>
    <p:extLst>
      <p:ext uri="{BB962C8B-B14F-4D97-AF65-F5344CB8AC3E}">
        <p14:creationId xmlns:p14="http://schemas.microsoft.com/office/powerpoint/2010/main" val="8973876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E6032-6A64-924E-9DFD-B5342EA683F9}" type="slidenum">
              <a:rPr lang="en-US" smtClean="0"/>
              <a:t>17</a:t>
            </a:fld>
            <a:endParaRPr lang="en-US" dirty="0"/>
          </a:p>
        </p:txBody>
      </p:sp>
    </p:spTree>
    <p:extLst>
      <p:ext uri="{BB962C8B-B14F-4D97-AF65-F5344CB8AC3E}">
        <p14:creationId xmlns:p14="http://schemas.microsoft.com/office/powerpoint/2010/main" val="36782028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E6032-6A64-924E-9DFD-B5342EA683F9}" type="slidenum">
              <a:rPr lang="en-US" smtClean="0"/>
              <a:t>18</a:t>
            </a:fld>
            <a:endParaRPr lang="en-US" dirty="0"/>
          </a:p>
        </p:txBody>
      </p:sp>
    </p:spTree>
    <p:extLst>
      <p:ext uri="{BB962C8B-B14F-4D97-AF65-F5344CB8AC3E}">
        <p14:creationId xmlns:p14="http://schemas.microsoft.com/office/powerpoint/2010/main" val="41727668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E6032-6A64-924E-9DFD-B5342EA683F9}" type="slidenum">
              <a:rPr lang="en-US" smtClean="0"/>
              <a:t>19</a:t>
            </a:fld>
            <a:endParaRPr lang="en-US" dirty="0"/>
          </a:p>
        </p:txBody>
      </p:sp>
    </p:spTree>
    <p:extLst>
      <p:ext uri="{BB962C8B-B14F-4D97-AF65-F5344CB8AC3E}">
        <p14:creationId xmlns:p14="http://schemas.microsoft.com/office/powerpoint/2010/main" val="1060976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9788" cy="3486150"/>
          </a:xfrm>
        </p:spPr>
      </p:sp>
      <p:sp>
        <p:nvSpPr>
          <p:cNvPr id="3" name="Notes Placeholder 2"/>
          <p:cNvSpPr>
            <a:spLocks noGrp="1"/>
          </p:cNvSpPr>
          <p:nvPr>
            <p:ph type="body" idx="1"/>
          </p:nvPr>
        </p:nvSpPr>
        <p:spPr/>
        <p:txBody>
          <a:bodyPr/>
          <a:lstStyle/>
          <a:p>
            <a:endParaRPr lang="en-US" dirty="0" smtClean="0">
              <a:effectLst/>
            </a:endParaRPr>
          </a:p>
          <a:p>
            <a:endParaRPr lang="en-US" b="0" baseline="0" dirty="0" smtClean="0">
              <a:effectLst/>
            </a:endParaRPr>
          </a:p>
        </p:txBody>
      </p:sp>
      <p:sp>
        <p:nvSpPr>
          <p:cNvPr id="4" name="Slide Number Placeholder 3"/>
          <p:cNvSpPr>
            <a:spLocks noGrp="1"/>
          </p:cNvSpPr>
          <p:nvPr>
            <p:ph type="sldNum" sz="quarter" idx="10"/>
          </p:nvPr>
        </p:nvSpPr>
        <p:spPr/>
        <p:txBody>
          <a:bodyPr/>
          <a:lstStyle/>
          <a:p>
            <a:fld id="{0AB0D197-C4D9-44CD-8703-22C26C1A67B9}" type="slidenum">
              <a:rPr lang="en-US" smtClean="0"/>
              <a:pPr/>
              <a:t>2</a:t>
            </a:fld>
            <a:endParaRPr lang="en-US" dirty="0"/>
          </a:p>
        </p:txBody>
      </p:sp>
    </p:spTree>
    <p:extLst>
      <p:ext uri="{BB962C8B-B14F-4D97-AF65-F5344CB8AC3E}">
        <p14:creationId xmlns:p14="http://schemas.microsoft.com/office/powerpoint/2010/main" val="27056621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E6032-6A64-924E-9DFD-B5342EA683F9}" type="slidenum">
              <a:rPr lang="en-US" smtClean="0"/>
              <a:t>20</a:t>
            </a:fld>
            <a:endParaRPr lang="en-US" dirty="0"/>
          </a:p>
        </p:txBody>
      </p:sp>
    </p:spTree>
    <p:extLst>
      <p:ext uri="{BB962C8B-B14F-4D97-AF65-F5344CB8AC3E}">
        <p14:creationId xmlns:p14="http://schemas.microsoft.com/office/powerpoint/2010/main" val="30365033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E6032-6A64-924E-9DFD-B5342EA683F9}" type="slidenum">
              <a:rPr lang="en-US" smtClean="0"/>
              <a:t>21</a:t>
            </a:fld>
            <a:endParaRPr lang="en-US" dirty="0"/>
          </a:p>
        </p:txBody>
      </p:sp>
    </p:spTree>
    <p:extLst>
      <p:ext uri="{BB962C8B-B14F-4D97-AF65-F5344CB8AC3E}">
        <p14:creationId xmlns:p14="http://schemas.microsoft.com/office/powerpoint/2010/main" val="4233511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A9EE6032-6A64-924E-9DFD-B5342EA683F9}" type="slidenum">
              <a:rPr lang="en-US" smtClean="0"/>
              <a:t>22</a:t>
            </a:fld>
            <a:endParaRPr lang="en-US" dirty="0"/>
          </a:p>
        </p:txBody>
      </p:sp>
    </p:spTree>
    <p:extLst>
      <p:ext uri="{BB962C8B-B14F-4D97-AF65-F5344CB8AC3E}">
        <p14:creationId xmlns:p14="http://schemas.microsoft.com/office/powerpoint/2010/main" val="11313773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E6032-6A64-924E-9DFD-B5342EA683F9}" type="slidenum">
              <a:rPr lang="en-US" smtClean="0"/>
              <a:t>23</a:t>
            </a:fld>
            <a:endParaRPr lang="en-US" dirty="0"/>
          </a:p>
        </p:txBody>
      </p:sp>
    </p:spTree>
    <p:extLst>
      <p:ext uri="{BB962C8B-B14F-4D97-AF65-F5344CB8AC3E}">
        <p14:creationId xmlns:p14="http://schemas.microsoft.com/office/powerpoint/2010/main" val="35955604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EE6032-6A64-924E-9DFD-B5342EA683F9}" type="slidenum">
              <a:rPr lang="en-US" smtClean="0"/>
              <a:t>24</a:t>
            </a:fld>
            <a:endParaRPr lang="en-US" dirty="0"/>
          </a:p>
        </p:txBody>
      </p:sp>
    </p:spTree>
    <p:extLst>
      <p:ext uri="{BB962C8B-B14F-4D97-AF65-F5344CB8AC3E}">
        <p14:creationId xmlns:p14="http://schemas.microsoft.com/office/powerpoint/2010/main" val="33098944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E6032-6A64-924E-9DFD-B5342EA683F9}" type="slidenum">
              <a:rPr lang="en-US" smtClean="0"/>
              <a:t>25</a:t>
            </a:fld>
            <a:endParaRPr lang="en-US" dirty="0"/>
          </a:p>
        </p:txBody>
      </p:sp>
    </p:spTree>
    <p:extLst>
      <p:ext uri="{BB962C8B-B14F-4D97-AF65-F5344CB8AC3E}">
        <p14:creationId xmlns:p14="http://schemas.microsoft.com/office/powerpoint/2010/main" val="38520241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E6032-6A64-924E-9DFD-B5342EA683F9}" type="slidenum">
              <a:rPr lang="en-US" smtClean="0"/>
              <a:t>26</a:t>
            </a:fld>
            <a:endParaRPr lang="en-US" dirty="0"/>
          </a:p>
        </p:txBody>
      </p:sp>
    </p:spTree>
    <p:extLst>
      <p:ext uri="{BB962C8B-B14F-4D97-AF65-F5344CB8AC3E}">
        <p14:creationId xmlns:p14="http://schemas.microsoft.com/office/powerpoint/2010/main" val="2422240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E6032-6A64-924E-9DFD-B5342EA683F9}" type="slidenum">
              <a:rPr lang="en-US" smtClean="0"/>
              <a:t>27</a:t>
            </a:fld>
            <a:endParaRPr lang="en-US" dirty="0"/>
          </a:p>
        </p:txBody>
      </p:sp>
    </p:spTree>
    <p:extLst>
      <p:ext uri="{BB962C8B-B14F-4D97-AF65-F5344CB8AC3E}">
        <p14:creationId xmlns:p14="http://schemas.microsoft.com/office/powerpoint/2010/main" val="16482533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E6032-6A64-924E-9DFD-B5342EA683F9}" type="slidenum">
              <a:rPr lang="en-US" smtClean="0"/>
              <a:t>28</a:t>
            </a:fld>
            <a:endParaRPr lang="en-US" dirty="0"/>
          </a:p>
        </p:txBody>
      </p:sp>
    </p:spTree>
    <p:extLst>
      <p:ext uri="{BB962C8B-B14F-4D97-AF65-F5344CB8AC3E}">
        <p14:creationId xmlns:p14="http://schemas.microsoft.com/office/powerpoint/2010/main" val="31545180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E6032-6A64-924E-9DFD-B5342EA683F9}" type="slidenum">
              <a:rPr lang="en-US" smtClean="0"/>
              <a:t>29</a:t>
            </a:fld>
            <a:endParaRPr lang="en-US" dirty="0"/>
          </a:p>
        </p:txBody>
      </p:sp>
    </p:spTree>
    <p:extLst>
      <p:ext uri="{BB962C8B-B14F-4D97-AF65-F5344CB8AC3E}">
        <p14:creationId xmlns:p14="http://schemas.microsoft.com/office/powerpoint/2010/main" val="3615801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C48A262-BC25-E140-AAEE-DB00EA3DB372}" type="slidenum">
              <a:rPr lang="en-US" smtClean="0"/>
              <a:t>3</a:t>
            </a:fld>
            <a:endParaRPr lang="en-US" dirty="0"/>
          </a:p>
        </p:txBody>
      </p:sp>
    </p:spTree>
    <p:extLst>
      <p:ext uri="{BB962C8B-B14F-4D97-AF65-F5344CB8AC3E}">
        <p14:creationId xmlns:p14="http://schemas.microsoft.com/office/powerpoint/2010/main" val="29633052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E6032-6A64-924E-9DFD-B5342EA683F9}" type="slidenum">
              <a:rPr lang="en-US" smtClean="0"/>
              <a:t>30</a:t>
            </a:fld>
            <a:endParaRPr lang="en-US" dirty="0"/>
          </a:p>
        </p:txBody>
      </p:sp>
    </p:spTree>
    <p:extLst>
      <p:ext uri="{BB962C8B-B14F-4D97-AF65-F5344CB8AC3E}">
        <p14:creationId xmlns:p14="http://schemas.microsoft.com/office/powerpoint/2010/main" val="36158018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C48A262-BC25-E140-AAEE-DB00EA3DB372}" type="slidenum">
              <a:rPr lang="en-US" smtClean="0"/>
              <a:t>31</a:t>
            </a:fld>
            <a:endParaRPr lang="en-US" dirty="0"/>
          </a:p>
        </p:txBody>
      </p:sp>
    </p:spTree>
    <p:extLst>
      <p:ext uri="{BB962C8B-B14F-4D97-AF65-F5344CB8AC3E}">
        <p14:creationId xmlns:p14="http://schemas.microsoft.com/office/powerpoint/2010/main" val="29633052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E6032-6A64-924E-9DFD-B5342EA683F9}" type="slidenum">
              <a:rPr lang="en-US" smtClean="0"/>
              <a:t>32</a:t>
            </a:fld>
            <a:endParaRPr lang="en-US" dirty="0"/>
          </a:p>
        </p:txBody>
      </p:sp>
    </p:spTree>
    <p:extLst>
      <p:ext uri="{BB962C8B-B14F-4D97-AF65-F5344CB8AC3E}">
        <p14:creationId xmlns:p14="http://schemas.microsoft.com/office/powerpoint/2010/main" val="2279770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EE6032-6A64-924E-9DFD-B5342EA683F9}" type="slidenum">
              <a:rPr lang="en-US" smtClean="0"/>
              <a:t>4</a:t>
            </a:fld>
            <a:endParaRPr lang="en-US" dirty="0"/>
          </a:p>
        </p:txBody>
      </p:sp>
    </p:spTree>
    <p:extLst>
      <p:ext uri="{BB962C8B-B14F-4D97-AF65-F5344CB8AC3E}">
        <p14:creationId xmlns:p14="http://schemas.microsoft.com/office/powerpoint/2010/main" val="69543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9788" cy="3486150"/>
          </a:xfrm>
        </p:spPr>
      </p:sp>
      <p:sp>
        <p:nvSpPr>
          <p:cNvPr id="3" name="Notes Placeholder 2"/>
          <p:cNvSpPr>
            <a:spLocks noGrp="1"/>
          </p:cNvSpPr>
          <p:nvPr>
            <p:ph type="body" idx="1"/>
          </p:nvPr>
        </p:nvSpPr>
        <p:spPr/>
        <p:txBody>
          <a:bodyPr/>
          <a:lstStyle/>
          <a:p>
            <a:endParaRPr lang="en-US" b="0" baseline="0" dirty="0" smtClean="0"/>
          </a:p>
        </p:txBody>
      </p:sp>
      <p:sp>
        <p:nvSpPr>
          <p:cNvPr id="4" name="Slide Number Placeholder 3"/>
          <p:cNvSpPr>
            <a:spLocks noGrp="1"/>
          </p:cNvSpPr>
          <p:nvPr>
            <p:ph type="sldNum" sz="quarter" idx="10"/>
          </p:nvPr>
        </p:nvSpPr>
        <p:spPr/>
        <p:txBody>
          <a:bodyPr/>
          <a:lstStyle/>
          <a:p>
            <a:fld id="{0AB0D197-C4D9-44CD-8703-22C26C1A67B9}" type="slidenum">
              <a:rPr lang="en-US" smtClean="0"/>
              <a:pPr/>
              <a:t>5</a:t>
            </a:fld>
            <a:endParaRPr lang="en-US" dirty="0"/>
          </a:p>
        </p:txBody>
      </p:sp>
    </p:spTree>
    <p:extLst>
      <p:ext uri="{BB962C8B-B14F-4D97-AF65-F5344CB8AC3E}">
        <p14:creationId xmlns:p14="http://schemas.microsoft.com/office/powerpoint/2010/main" val="2705662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B0D197-C4D9-44CD-8703-22C26C1A67B9}" type="slidenum">
              <a:rPr lang="en-US" smtClean="0"/>
              <a:pPr/>
              <a:t>6</a:t>
            </a:fld>
            <a:endParaRPr lang="en-US" dirty="0"/>
          </a:p>
        </p:txBody>
      </p:sp>
    </p:spTree>
    <p:extLst>
      <p:ext uri="{BB962C8B-B14F-4D97-AF65-F5344CB8AC3E}">
        <p14:creationId xmlns:p14="http://schemas.microsoft.com/office/powerpoint/2010/main" val="1876461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B0D197-C4D9-44CD-8703-22C26C1A67B9}" type="slidenum">
              <a:rPr lang="en-US" smtClean="0"/>
              <a:pPr/>
              <a:t>7</a:t>
            </a:fld>
            <a:endParaRPr lang="en-US" dirty="0"/>
          </a:p>
        </p:txBody>
      </p:sp>
    </p:spTree>
    <p:extLst>
      <p:ext uri="{BB962C8B-B14F-4D97-AF65-F5344CB8AC3E}">
        <p14:creationId xmlns:p14="http://schemas.microsoft.com/office/powerpoint/2010/main" val="1876461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C48A262-BC25-E140-AAEE-DB00EA3DB372}" type="slidenum">
              <a:rPr lang="en-US" smtClean="0"/>
              <a:t>8</a:t>
            </a:fld>
            <a:endParaRPr lang="en-US" dirty="0"/>
          </a:p>
        </p:txBody>
      </p:sp>
    </p:spTree>
    <p:extLst>
      <p:ext uri="{BB962C8B-B14F-4D97-AF65-F5344CB8AC3E}">
        <p14:creationId xmlns:p14="http://schemas.microsoft.com/office/powerpoint/2010/main" val="2963305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EE6032-6A64-924E-9DFD-B5342EA683F9}" type="slidenum">
              <a:rPr lang="en-US" smtClean="0"/>
              <a:t>9</a:t>
            </a:fld>
            <a:endParaRPr lang="en-US" dirty="0"/>
          </a:p>
        </p:txBody>
      </p:sp>
    </p:spTree>
    <p:extLst>
      <p:ext uri="{BB962C8B-B14F-4D97-AF65-F5344CB8AC3E}">
        <p14:creationId xmlns:p14="http://schemas.microsoft.com/office/powerpoint/2010/main" val="2744123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D06F26-1E8C-E243-935A-79A678F40B68}" type="datetimeFigureOut">
              <a:rPr lang="en-US" smtClean="0"/>
              <a:t>12/10/2015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C95416-9BB2-C249-8CC7-B505FB5CF9F7}" type="slidenum">
              <a:rPr lang="en-US" smtClean="0"/>
              <a:t>‹#›</a:t>
            </a:fld>
            <a:endParaRPr lang="en-US" dirty="0"/>
          </a:p>
        </p:txBody>
      </p:sp>
    </p:spTree>
    <p:extLst>
      <p:ext uri="{BB962C8B-B14F-4D97-AF65-F5344CB8AC3E}">
        <p14:creationId xmlns:p14="http://schemas.microsoft.com/office/powerpoint/2010/main" val="909252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06F26-1E8C-E243-935A-79A678F40B68}" type="datetimeFigureOut">
              <a:rPr lang="en-US" smtClean="0"/>
              <a:t>12/10/2015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C95416-9BB2-C249-8CC7-B505FB5CF9F7}" type="slidenum">
              <a:rPr lang="en-US" smtClean="0"/>
              <a:t>‹#›</a:t>
            </a:fld>
            <a:endParaRPr lang="en-US" dirty="0"/>
          </a:p>
        </p:txBody>
      </p:sp>
    </p:spTree>
    <p:extLst>
      <p:ext uri="{BB962C8B-B14F-4D97-AF65-F5344CB8AC3E}">
        <p14:creationId xmlns:p14="http://schemas.microsoft.com/office/powerpoint/2010/main" val="286777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06F26-1E8C-E243-935A-79A678F40B68}" type="datetimeFigureOut">
              <a:rPr lang="en-US" smtClean="0"/>
              <a:t>12/10/2015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C95416-9BB2-C249-8CC7-B505FB5CF9F7}" type="slidenum">
              <a:rPr lang="en-US" smtClean="0"/>
              <a:t>‹#›</a:t>
            </a:fld>
            <a:endParaRPr lang="en-US" dirty="0"/>
          </a:p>
        </p:txBody>
      </p:sp>
    </p:spTree>
    <p:extLst>
      <p:ext uri="{BB962C8B-B14F-4D97-AF65-F5344CB8AC3E}">
        <p14:creationId xmlns:p14="http://schemas.microsoft.com/office/powerpoint/2010/main" val="3527312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1"/>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68962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06F26-1E8C-E243-935A-79A678F40B68}" type="datetimeFigureOut">
              <a:rPr lang="en-US" smtClean="0"/>
              <a:t>12/10/2015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C95416-9BB2-C249-8CC7-B505FB5CF9F7}" type="slidenum">
              <a:rPr lang="en-US" smtClean="0"/>
              <a:t>‹#›</a:t>
            </a:fld>
            <a:endParaRPr lang="en-US" dirty="0"/>
          </a:p>
        </p:txBody>
      </p:sp>
    </p:spTree>
    <p:extLst>
      <p:ext uri="{BB962C8B-B14F-4D97-AF65-F5344CB8AC3E}">
        <p14:creationId xmlns:p14="http://schemas.microsoft.com/office/powerpoint/2010/main" val="566703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D06F26-1E8C-E243-935A-79A678F40B68}" type="datetimeFigureOut">
              <a:rPr lang="en-US" smtClean="0"/>
              <a:t>12/10/2015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C95416-9BB2-C249-8CC7-B505FB5CF9F7}" type="slidenum">
              <a:rPr lang="en-US" smtClean="0"/>
              <a:t>‹#›</a:t>
            </a:fld>
            <a:endParaRPr lang="en-US" dirty="0"/>
          </a:p>
        </p:txBody>
      </p:sp>
    </p:spTree>
    <p:extLst>
      <p:ext uri="{BB962C8B-B14F-4D97-AF65-F5344CB8AC3E}">
        <p14:creationId xmlns:p14="http://schemas.microsoft.com/office/powerpoint/2010/main" val="41917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D06F26-1E8C-E243-935A-79A678F40B68}" type="datetimeFigureOut">
              <a:rPr lang="en-US" smtClean="0"/>
              <a:t>12/10/2015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C95416-9BB2-C249-8CC7-B505FB5CF9F7}" type="slidenum">
              <a:rPr lang="en-US" smtClean="0"/>
              <a:t>‹#›</a:t>
            </a:fld>
            <a:endParaRPr lang="en-US" dirty="0"/>
          </a:p>
        </p:txBody>
      </p:sp>
    </p:spTree>
    <p:extLst>
      <p:ext uri="{BB962C8B-B14F-4D97-AF65-F5344CB8AC3E}">
        <p14:creationId xmlns:p14="http://schemas.microsoft.com/office/powerpoint/2010/main" val="307239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D06F26-1E8C-E243-935A-79A678F40B68}" type="datetimeFigureOut">
              <a:rPr lang="en-US" smtClean="0"/>
              <a:t>12/10/2015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DC95416-9BB2-C249-8CC7-B505FB5CF9F7}" type="slidenum">
              <a:rPr lang="en-US" smtClean="0"/>
              <a:t>‹#›</a:t>
            </a:fld>
            <a:endParaRPr lang="en-US" dirty="0"/>
          </a:p>
        </p:txBody>
      </p:sp>
    </p:spTree>
    <p:extLst>
      <p:ext uri="{BB962C8B-B14F-4D97-AF65-F5344CB8AC3E}">
        <p14:creationId xmlns:p14="http://schemas.microsoft.com/office/powerpoint/2010/main" val="1812490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D06F26-1E8C-E243-935A-79A678F40B68}" type="datetimeFigureOut">
              <a:rPr lang="en-US" smtClean="0"/>
              <a:t>12/10/2015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C95416-9BB2-C249-8CC7-B505FB5CF9F7}" type="slidenum">
              <a:rPr lang="en-US" smtClean="0"/>
              <a:t>‹#›</a:t>
            </a:fld>
            <a:endParaRPr lang="en-US" dirty="0"/>
          </a:p>
        </p:txBody>
      </p:sp>
    </p:spTree>
    <p:extLst>
      <p:ext uri="{BB962C8B-B14F-4D97-AF65-F5344CB8AC3E}">
        <p14:creationId xmlns:p14="http://schemas.microsoft.com/office/powerpoint/2010/main" val="2533122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06F26-1E8C-E243-935A-79A678F40B68}" type="datetimeFigureOut">
              <a:rPr lang="en-US" smtClean="0"/>
              <a:t>12/10/2015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DC95416-9BB2-C249-8CC7-B505FB5CF9F7}" type="slidenum">
              <a:rPr lang="en-US" smtClean="0"/>
              <a:t>‹#›</a:t>
            </a:fld>
            <a:endParaRPr lang="en-US" dirty="0"/>
          </a:p>
        </p:txBody>
      </p:sp>
    </p:spTree>
    <p:extLst>
      <p:ext uri="{BB962C8B-B14F-4D97-AF65-F5344CB8AC3E}">
        <p14:creationId xmlns:p14="http://schemas.microsoft.com/office/powerpoint/2010/main" val="2240958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06F26-1E8C-E243-935A-79A678F40B68}" type="datetimeFigureOut">
              <a:rPr lang="en-US" smtClean="0"/>
              <a:t>12/10/2015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C95416-9BB2-C249-8CC7-B505FB5CF9F7}" type="slidenum">
              <a:rPr lang="en-US" smtClean="0"/>
              <a:t>‹#›</a:t>
            </a:fld>
            <a:endParaRPr lang="en-US" dirty="0"/>
          </a:p>
        </p:txBody>
      </p:sp>
    </p:spTree>
    <p:extLst>
      <p:ext uri="{BB962C8B-B14F-4D97-AF65-F5344CB8AC3E}">
        <p14:creationId xmlns:p14="http://schemas.microsoft.com/office/powerpoint/2010/main" val="1315317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06F26-1E8C-E243-935A-79A678F40B68}" type="datetimeFigureOut">
              <a:rPr lang="en-US" smtClean="0"/>
              <a:t>12/10/2015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C95416-9BB2-C249-8CC7-B505FB5CF9F7}" type="slidenum">
              <a:rPr lang="en-US" smtClean="0"/>
              <a:t>‹#›</a:t>
            </a:fld>
            <a:endParaRPr lang="en-US" dirty="0"/>
          </a:p>
        </p:txBody>
      </p:sp>
    </p:spTree>
    <p:extLst>
      <p:ext uri="{BB962C8B-B14F-4D97-AF65-F5344CB8AC3E}">
        <p14:creationId xmlns:p14="http://schemas.microsoft.com/office/powerpoint/2010/main" val="4058724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D06F26-1E8C-E243-935A-79A678F40B68}" type="datetimeFigureOut">
              <a:rPr lang="en-US" smtClean="0"/>
              <a:t>12/10/2015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95416-9BB2-C249-8CC7-B505FB5CF9F7}" type="slidenum">
              <a:rPr lang="en-US" smtClean="0"/>
              <a:t>‹#›</a:t>
            </a:fld>
            <a:endParaRPr lang="en-US" dirty="0"/>
          </a:p>
        </p:txBody>
      </p:sp>
    </p:spTree>
    <p:extLst>
      <p:ext uri="{BB962C8B-B14F-4D97-AF65-F5344CB8AC3E}">
        <p14:creationId xmlns:p14="http://schemas.microsoft.com/office/powerpoint/2010/main" val="1610573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gif"/></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www.caepv.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17.jpeg"/></Relationships>
</file>

<file path=ppt/slides/_rels/slide21.xml.rels><?xml version="1.0" encoding="UTF-8" standalone="yes"?>
<Relationships xmlns="http://schemas.openxmlformats.org/package/2006/relationships"><Relationship Id="rId3" Type="http://schemas.openxmlformats.org/officeDocument/2006/relationships/hyperlink" Target="https://www.legalmomentum.org/blog/legal-momentum-launches-its-workplace-dv-free-zone-campaign"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8.jpeg"/></Relationships>
</file>

<file path=ppt/slides/_rels/slide22.xml.rels><?xml version="1.0" encoding="UTF-8" standalone="yes"?>
<Relationships xmlns="http://schemas.openxmlformats.org/package/2006/relationships"><Relationship Id="rId3" Type="http://schemas.openxmlformats.org/officeDocument/2006/relationships/hyperlink" Target="https://www.legalmomentum.org/blog/legal-momentum-launches-its-workplace-dv-free-zone-campaign"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workplacesrespond.org/sites/default/files/imce/Questionnaire_%20Initial%20Evaluation%20of%20Workplace%20Program%202.15.pdf" TargetMode="External"/><Relationship Id="rId7" Type="http://schemas.openxmlformats.org/officeDocument/2006/relationships/image" Target="../media/image19.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www.americanbar.org/content/dam/aba/migrated/domesticviolence/PublicDocuments/ABA_CDV_Employ.authcheckdam.pdf" TargetMode="External"/><Relationship Id="rId5" Type="http://schemas.openxmlformats.org/officeDocument/2006/relationships/hyperlink" Target="http://www.workplacesrespond.org/assess/assess-your-knowledge" TargetMode="External"/><Relationship Id="rId4" Type="http://schemas.openxmlformats.org/officeDocument/2006/relationships/hyperlink" Target="http://www.bls.gov/iif/oshwc/wpvsform.pdf" TargetMode="External"/></Relationships>
</file>

<file path=ppt/slides/_rels/slide2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hyperlink" Target="http://www.odvn.org/home-speakout" TargetMode="External"/><Relationship Id="rId7" Type="http://schemas.openxmlformats.org/officeDocument/2006/relationships/hyperlink" Target="http://www.workplacesrespond.or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www.google.com/search?q=power+and+control+wheel&amp;biw=1280&amp;bih=853&amp;tbm=isch&amp;tbo=u&amp;source=univ&amp;sa=X&amp;sqi=2&amp;ved=0ahUKEwiF5M7HhcPJAhUX92MKHdJ3BZ0QsAQIKA#imgrc=HOWYvTk8dO_IiM%3A" TargetMode="External"/><Relationship Id="rId5" Type="http://schemas.openxmlformats.org/officeDocument/2006/relationships/hyperlink" Target="http://www.futureswithoutviolence.org/userfiles/file/HealthCare/WorkplacePolicy.pdf" TargetMode="External"/><Relationship Id="rId4" Type="http://schemas.openxmlformats.org/officeDocument/2006/relationships/hyperlink" Target="http://www.cambridgepublichealth.org/lifestyle/domestic-violence-prevention/DV_Guidebook_Web.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nomore.org/about/"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verizon.com/about/sites/default/files/Verizon-Code-of-Conduct.pdf"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www.womenslaw.org/simple.php?sitemap_id=3" TargetMode="External"/><Relationship Id="rId3" Type="http://schemas.openxmlformats.org/officeDocument/2006/relationships/image" Target="../media/image21.png"/><Relationship Id="rId7" Type="http://schemas.openxmlformats.org/officeDocument/2006/relationships/hyperlink" Target="http://www.caafaaz.or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www.womenshelters.org/det/az-autumn_house_domestic_violence_shelter" TargetMode="External"/><Relationship Id="rId5" Type="http://schemas.openxmlformats.org/officeDocument/2006/relationships/hyperlink" Target="https://www.domesticshelters.org/" TargetMode="External"/><Relationship Id="rId4" Type="http://schemas.openxmlformats.org/officeDocument/2006/relationships/hyperlink" Target="http://www.azmag.gov/Committees/Committee.asp?CMSID=1053" TargetMode="External"/><Relationship Id="rId9" Type="http://schemas.openxmlformats.org/officeDocument/2006/relationships/hyperlink" Target="http://www.ncall.us/advocacy/working-older-victims"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www.azcadv.org/" TargetMode="External"/><Relationship Id="rId3" Type="http://schemas.openxmlformats.org/officeDocument/2006/relationships/hyperlink" Target="http://www.ncall.us/advocacy/working-older-victims" TargetMode="External"/><Relationship Id="rId7" Type="http://schemas.openxmlformats.org/officeDocument/2006/relationships/hyperlink" Target="http://www.oneincusa.org/" TargetMode="External"/><Relationship Id="rId12" Type="http://schemas.openxmlformats.org/officeDocument/2006/relationships/image" Target="../media/image22.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apps.americanbar.org/tips/publicservice/safetipseng.html" TargetMode="External"/><Relationship Id="rId11" Type="http://schemas.openxmlformats.org/officeDocument/2006/relationships/hyperlink" Target="http://www.verizon.com/about/responsibility/hopeline" TargetMode="External"/><Relationship Id="rId5" Type="http://schemas.openxmlformats.org/officeDocument/2006/relationships/hyperlink" Target="http://www.sojournerproject.org/" TargetMode="External"/><Relationship Id="rId10" Type="http://schemas.openxmlformats.org/officeDocument/2006/relationships/hyperlink" Target="http://www.clicktoempower.org/" TargetMode="External"/><Relationship Id="rId4" Type="http://schemas.openxmlformats.org/officeDocument/2006/relationships/hyperlink" Target="https://www.verizon.com/about/sites/default/files/Verizon-Code-of-Conduct.pdf" TargetMode="External"/><Relationship Id="rId9" Type="http://schemas.openxmlformats.org/officeDocument/2006/relationships/hyperlink" Target="http://www.neveragainfoundation.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3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F308B"/>
        </a:solidFill>
        <a:effectLst/>
      </p:bgPr>
    </p:bg>
    <p:spTree>
      <p:nvGrpSpPr>
        <p:cNvPr id="1" name=""/>
        <p:cNvGrpSpPr/>
        <p:nvPr/>
      </p:nvGrpSpPr>
      <p:grpSpPr>
        <a:xfrm>
          <a:off x="0" y="0"/>
          <a:ext cx="0" cy="0"/>
          <a:chOff x="0" y="0"/>
          <a:chExt cx="0" cy="0"/>
        </a:xfrm>
      </p:grpSpPr>
      <p:sp>
        <p:nvSpPr>
          <p:cNvPr id="6" name="TextBox 5"/>
          <p:cNvSpPr txBox="1"/>
          <p:nvPr/>
        </p:nvSpPr>
        <p:spPr>
          <a:xfrm>
            <a:off x="228600" y="3518796"/>
            <a:ext cx="8763000" cy="1154162"/>
          </a:xfrm>
          <a:prstGeom prst="rect">
            <a:avLst/>
          </a:prstGeom>
          <a:noFill/>
        </p:spPr>
        <p:txBody>
          <a:bodyPr wrap="square" rtlCol="0">
            <a:spAutoFit/>
          </a:bodyPr>
          <a:lstStyle/>
          <a:p>
            <a:pPr algn="ctr">
              <a:spcAft>
                <a:spcPts val="600"/>
              </a:spcAft>
            </a:pPr>
            <a:r>
              <a:rPr lang="en-US" sz="4400" b="1" i="1" dirty="0" smtClean="0">
                <a:solidFill>
                  <a:schemeClr val="bg1"/>
                </a:solidFill>
                <a:effectLst>
                  <a:outerShdw blurRad="38100" dist="38100" dir="2700000" algn="tl">
                    <a:srgbClr val="000000">
                      <a:alpha val="43137"/>
                    </a:srgbClr>
                  </a:outerShdw>
                </a:effectLst>
              </a:rPr>
              <a:t>Domestic Violence &amp; the Workplace</a:t>
            </a:r>
          </a:p>
          <a:p>
            <a:pPr algn="ctr">
              <a:spcAft>
                <a:spcPts val="600"/>
              </a:spcAft>
            </a:pPr>
            <a:r>
              <a:rPr lang="en-US" sz="2000" b="1" i="1" dirty="0" smtClean="0">
                <a:solidFill>
                  <a:schemeClr val="bg1"/>
                </a:solidFill>
                <a:effectLst>
                  <a:outerShdw blurRad="38100" dist="38100" dir="2700000" algn="tl">
                    <a:srgbClr val="000000">
                      <a:alpha val="43137"/>
                    </a:srgbClr>
                  </a:outerShdw>
                </a:effectLst>
              </a:rPr>
              <a:t>“Domestic violence doesn’t stay at home when victims go to work” </a:t>
            </a:r>
            <a:r>
              <a:rPr lang="en-US" sz="800" b="1" i="1" dirty="0" smtClean="0">
                <a:solidFill>
                  <a:schemeClr val="bg1"/>
                </a:solidFill>
                <a:effectLst>
                  <a:outerShdw blurRad="38100" dist="38100" dir="2700000" algn="tl">
                    <a:srgbClr val="000000">
                      <a:alpha val="43137"/>
                    </a:srgbClr>
                  </a:outerShdw>
                </a:effectLst>
              </a:rPr>
              <a:t>(MAG DV Council)</a:t>
            </a:r>
            <a:endParaRPr lang="en-US" sz="2000" b="1" i="1" dirty="0" smtClean="0">
              <a:solidFill>
                <a:schemeClr val="bg1"/>
              </a:solidFill>
              <a:effectLst>
                <a:outerShdw blurRad="38100" dist="38100" dir="2700000" algn="tl">
                  <a:srgbClr val="000000">
                    <a:alpha val="43137"/>
                  </a:srgbClr>
                </a:outerShdw>
              </a:effectLst>
            </a:endParaRPr>
          </a:p>
        </p:txBody>
      </p:sp>
      <p:sp>
        <p:nvSpPr>
          <p:cNvPr id="3" name="Rectangle 2"/>
          <p:cNvSpPr/>
          <p:nvPr/>
        </p:nvSpPr>
        <p:spPr>
          <a:xfrm>
            <a:off x="0" y="0"/>
            <a:ext cx="9144000" cy="449035"/>
          </a:xfrm>
          <a:prstGeom prst="rect">
            <a:avLst/>
          </a:prstGeom>
          <a:solidFill>
            <a:srgbClr val="ECBF1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p:nvSpPr>
        <p:spPr>
          <a:xfrm>
            <a:off x="0" y="449035"/>
            <a:ext cx="9144000" cy="195944"/>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28600" y="970808"/>
            <a:ext cx="3086101" cy="2384714"/>
          </a:xfrm>
          <a:prstGeom prst="rect">
            <a:avLst/>
          </a:prstGeom>
        </p:spPr>
      </p:pic>
    </p:spTree>
    <p:extLst>
      <p:ext uri="{BB962C8B-B14F-4D97-AF65-F5344CB8AC3E}">
        <p14:creationId xmlns:p14="http://schemas.microsoft.com/office/powerpoint/2010/main" val="854758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Different Types of Abusive Behavior</a:t>
            </a:r>
            <a:endParaRPr lang="en-US" b="1" u="sng" dirty="0"/>
          </a:p>
        </p:txBody>
      </p:sp>
      <p:sp>
        <p:nvSpPr>
          <p:cNvPr id="4" name="Content Placeholder 3"/>
          <p:cNvSpPr>
            <a:spLocks noGrp="1"/>
          </p:cNvSpPr>
          <p:nvPr>
            <p:ph sz="half" idx="2"/>
          </p:nvPr>
        </p:nvSpPr>
        <p:spPr>
          <a:xfrm>
            <a:off x="4648200" y="2165230"/>
            <a:ext cx="4038600" cy="3960933"/>
          </a:xfrm>
        </p:spPr>
        <p:txBody>
          <a:bodyPr>
            <a:normAutofit/>
          </a:bodyPr>
          <a:lstStyle/>
          <a:p>
            <a:r>
              <a:rPr lang="en-US" sz="2400" b="1" dirty="0" smtClean="0">
                <a:solidFill>
                  <a:srgbClr val="002060"/>
                </a:solidFill>
              </a:rPr>
              <a:t>Stalking</a:t>
            </a:r>
          </a:p>
          <a:p>
            <a:r>
              <a:rPr lang="en-US" sz="2400" b="1" dirty="0" smtClean="0">
                <a:solidFill>
                  <a:srgbClr val="002060"/>
                </a:solidFill>
              </a:rPr>
              <a:t>Rape or sexual </a:t>
            </a:r>
            <a:r>
              <a:rPr lang="en-US" sz="2400" b="1" dirty="0" smtClean="0">
                <a:solidFill>
                  <a:srgbClr val="002060"/>
                </a:solidFill>
              </a:rPr>
              <a:t>assault or abuse</a:t>
            </a:r>
            <a:endParaRPr lang="en-US" sz="2400" b="1" dirty="0" smtClean="0">
              <a:solidFill>
                <a:srgbClr val="002060"/>
              </a:solidFill>
            </a:endParaRPr>
          </a:p>
          <a:p>
            <a:r>
              <a:rPr lang="en-US" sz="2400" b="1" dirty="0" smtClean="0">
                <a:solidFill>
                  <a:srgbClr val="002060"/>
                </a:solidFill>
              </a:rPr>
              <a:t>Physical </a:t>
            </a:r>
          </a:p>
          <a:p>
            <a:r>
              <a:rPr lang="en-US" sz="2400" b="1" dirty="0" smtClean="0">
                <a:solidFill>
                  <a:srgbClr val="002060"/>
                </a:solidFill>
              </a:rPr>
              <a:t>Emotional/Psychological</a:t>
            </a:r>
          </a:p>
          <a:p>
            <a:r>
              <a:rPr lang="en-US" sz="2400" b="1" dirty="0" smtClean="0">
                <a:solidFill>
                  <a:srgbClr val="002060"/>
                </a:solidFill>
              </a:rPr>
              <a:t>Economic</a:t>
            </a:r>
            <a:endParaRPr lang="en-US" sz="2400" b="1" dirty="0">
              <a:solidFill>
                <a:srgbClr val="002060"/>
              </a:solidFill>
            </a:endParaRPr>
          </a:p>
        </p:txBody>
      </p:sp>
      <p:pic>
        <p:nvPicPr>
          <p:cNvPr id="7" name="Content Placeholder 6"/>
          <p:cNvPicPr preferRelativeResize="0">
            <a:picLocks noGrp="1" noChangeAspect="1"/>
          </p:cNvPicPr>
          <p:nvPr>
            <p:ph sz="half" idx="1"/>
          </p:nvPr>
        </p:nvPicPr>
        <p:blipFill>
          <a:blip r:embed="rId3" cstate="email">
            <a:extLst>
              <a:ext uri="{28A0092B-C50C-407E-A947-70E740481C1C}">
                <a14:useLocalDpi xmlns:a14="http://schemas.microsoft.com/office/drawing/2010/main"/>
              </a:ext>
            </a:extLst>
          </a:blip>
          <a:stretch>
            <a:fillRect/>
          </a:stretch>
        </p:blipFill>
        <p:spPr>
          <a:xfrm>
            <a:off x="967846" y="1600200"/>
            <a:ext cx="3017308" cy="4525963"/>
          </a:xfrm>
        </p:spPr>
      </p:pic>
      <p:pic>
        <p:nvPicPr>
          <p:cNvPr id="5" name="Picture 2" descr="C:\Users\krickk\AppData\Local\Microsoft\Windows\Temporary Internet Files\Content.Outlook\JINB87E0\HAWP logo (2).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528418" y="5661143"/>
            <a:ext cx="1565354" cy="114162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58742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u="sng" dirty="0" smtClean="0"/>
              <a:t>Why Don’t People Just </a:t>
            </a:r>
            <a:r>
              <a:rPr lang="en-US" b="1" u="sng" dirty="0" smtClean="0"/>
              <a:t>LEAVE?</a:t>
            </a:r>
            <a:endParaRPr lang="en-US" b="1" u="sng" dirty="0"/>
          </a:p>
        </p:txBody>
      </p:sp>
      <p:sp>
        <p:nvSpPr>
          <p:cNvPr id="3" name="Content Placeholder 2"/>
          <p:cNvSpPr>
            <a:spLocks noGrp="1"/>
          </p:cNvSpPr>
          <p:nvPr>
            <p:ph idx="1"/>
          </p:nvPr>
        </p:nvSpPr>
        <p:spPr/>
        <p:txBody>
          <a:bodyPr>
            <a:normAutofit/>
          </a:bodyPr>
          <a:lstStyle/>
          <a:p>
            <a:pPr marL="0" indent="0" algn="ctr">
              <a:buNone/>
            </a:pPr>
            <a:endParaRPr lang="en-US" sz="2000" b="1" dirty="0" smtClean="0">
              <a:solidFill>
                <a:srgbClr val="002060"/>
              </a:solidFill>
            </a:endParaRPr>
          </a:p>
          <a:p>
            <a:pPr algn="ctr"/>
            <a:endParaRPr lang="en-US" sz="2000" b="1" dirty="0" smtClean="0">
              <a:solidFill>
                <a:srgbClr val="002060"/>
              </a:solidFill>
            </a:endParaRPr>
          </a:p>
          <a:p>
            <a:pPr algn="ctr"/>
            <a:endParaRPr lang="en-US" sz="2000" b="1" dirty="0" smtClean="0">
              <a:solidFill>
                <a:srgbClr val="002060"/>
              </a:solidFill>
            </a:endParaRPr>
          </a:p>
          <a:p>
            <a:pPr algn="ctr"/>
            <a:endParaRPr lang="en-US" sz="2000" b="1" dirty="0">
              <a:solidFill>
                <a:srgbClr val="002060"/>
              </a:solidFill>
            </a:endParaRPr>
          </a:p>
          <a:p>
            <a:pPr algn="ctr"/>
            <a:endParaRPr lang="en-US" sz="2000" b="1" dirty="0">
              <a:solidFill>
                <a:srgbClr val="002060"/>
              </a:solidFill>
            </a:endParaRPr>
          </a:p>
          <a:p>
            <a:pPr marL="0" indent="0" algn="ctr">
              <a:buNone/>
            </a:pPr>
            <a:endParaRPr lang="en-US" sz="2000" b="1" dirty="0" smtClean="0">
              <a:solidFill>
                <a:srgbClr val="002060"/>
              </a:solidFill>
            </a:endParaRPr>
          </a:p>
          <a:p>
            <a:pPr marL="0" indent="0" algn="ctr">
              <a:buNone/>
            </a:pPr>
            <a:endParaRPr lang="en-US" dirty="0"/>
          </a:p>
        </p:txBody>
      </p:sp>
      <p:pic>
        <p:nvPicPr>
          <p:cNvPr id="4" name="Picture 2" descr="C:\Users\krickk\AppData\Local\Microsoft\Windows\Temporary Internet Files\Content.Outlook\JINB87E0\HAWP logo (2).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528418" y="5661143"/>
            <a:ext cx="1565354" cy="114162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000250" y="1171547"/>
            <a:ext cx="4736980" cy="4938740"/>
          </a:xfrm>
          <a:prstGeom prst="rect">
            <a:avLst/>
          </a:prstGeom>
        </p:spPr>
      </p:pic>
    </p:spTree>
    <p:extLst>
      <p:ext uri="{BB962C8B-B14F-4D97-AF65-F5344CB8AC3E}">
        <p14:creationId xmlns:p14="http://schemas.microsoft.com/office/powerpoint/2010/main" val="979098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9034"/>
            <a:ext cx="8229600" cy="1043335"/>
          </a:xfrm>
        </p:spPr>
        <p:txBody>
          <a:bodyPr>
            <a:normAutofit/>
          </a:bodyPr>
          <a:lstStyle/>
          <a:p>
            <a:r>
              <a:rPr lang="en-US" sz="2800" u="sng" dirty="0" smtClean="0"/>
              <a:t>Red Flags an employee “might” be experiencing Domestic Violence at home</a:t>
            </a:r>
            <a:endParaRPr lang="en-US" sz="2800" u="sng" dirty="0"/>
          </a:p>
        </p:txBody>
      </p:sp>
      <p:sp>
        <p:nvSpPr>
          <p:cNvPr id="4" name="Content Placeholder 3"/>
          <p:cNvSpPr>
            <a:spLocks noGrp="1"/>
          </p:cNvSpPr>
          <p:nvPr>
            <p:ph sz="half" idx="2"/>
          </p:nvPr>
        </p:nvSpPr>
        <p:spPr>
          <a:xfrm>
            <a:off x="284671" y="1492369"/>
            <a:ext cx="5771073" cy="4803462"/>
          </a:xfrm>
        </p:spPr>
        <p:txBody>
          <a:bodyPr>
            <a:normAutofit/>
          </a:bodyPr>
          <a:lstStyle/>
          <a:p>
            <a:r>
              <a:rPr lang="en-US" sz="1800" b="1" dirty="0" smtClean="0">
                <a:solidFill>
                  <a:srgbClr val="002060"/>
                </a:solidFill>
              </a:rPr>
              <a:t>Arriving to work very late or very early</a:t>
            </a:r>
          </a:p>
          <a:p>
            <a:pPr marL="0" indent="0">
              <a:buNone/>
            </a:pPr>
            <a:endParaRPr lang="en-US" sz="1800" b="1" dirty="0" smtClean="0">
              <a:solidFill>
                <a:srgbClr val="002060"/>
              </a:solidFill>
            </a:endParaRPr>
          </a:p>
          <a:p>
            <a:r>
              <a:rPr lang="en-US" sz="1800" b="1" dirty="0" smtClean="0">
                <a:solidFill>
                  <a:srgbClr val="002060"/>
                </a:solidFill>
              </a:rPr>
              <a:t>Taking time off without notice</a:t>
            </a:r>
          </a:p>
          <a:p>
            <a:endParaRPr lang="en-US" sz="1800" b="1" dirty="0" smtClean="0">
              <a:solidFill>
                <a:srgbClr val="002060"/>
              </a:solidFill>
            </a:endParaRPr>
          </a:p>
          <a:p>
            <a:r>
              <a:rPr lang="en-US" sz="1800" b="1" dirty="0" smtClean="0">
                <a:solidFill>
                  <a:srgbClr val="002060"/>
                </a:solidFill>
              </a:rPr>
              <a:t>Decreased productivity</a:t>
            </a:r>
          </a:p>
          <a:p>
            <a:endParaRPr lang="en-US" sz="1800" b="1" dirty="0" smtClean="0">
              <a:solidFill>
                <a:srgbClr val="002060"/>
              </a:solidFill>
            </a:endParaRPr>
          </a:p>
          <a:p>
            <a:r>
              <a:rPr lang="en-US" sz="1800" b="1" dirty="0" smtClean="0">
                <a:solidFill>
                  <a:srgbClr val="002060"/>
                </a:solidFill>
              </a:rPr>
              <a:t>Tension around receiving personal phone calls</a:t>
            </a:r>
          </a:p>
          <a:p>
            <a:endParaRPr lang="en-US" sz="1800" b="1" dirty="0" smtClean="0">
              <a:solidFill>
                <a:srgbClr val="002060"/>
              </a:solidFill>
            </a:endParaRPr>
          </a:p>
          <a:p>
            <a:r>
              <a:rPr lang="en-US" sz="1800" b="1" dirty="0" smtClean="0">
                <a:solidFill>
                  <a:srgbClr val="002060"/>
                </a:solidFill>
              </a:rPr>
              <a:t>Wearing long sleeves on a hot day or wearing sunglasses inside</a:t>
            </a:r>
          </a:p>
          <a:p>
            <a:endParaRPr lang="en-US" sz="1800" b="1" dirty="0" smtClean="0">
              <a:solidFill>
                <a:srgbClr val="002060"/>
              </a:solidFill>
            </a:endParaRPr>
          </a:p>
          <a:p>
            <a:r>
              <a:rPr lang="en-US" sz="1800" b="1" dirty="0" smtClean="0">
                <a:solidFill>
                  <a:srgbClr val="002060"/>
                </a:solidFill>
              </a:rPr>
              <a:t>Difficulty in making decisions or concentrating</a:t>
            </a:r>
          </a:p>
          <a:p>
            <a:endParaRPr lang="en-US" sz="1800" b="1" dirty="0" smtClean="0">
              <a:solidFill>
                <a:srgbClr val="002060"/>
              </a:solidFill>
            </a:endParaRPr>
          </a:p>
          <a:p>
            <a:r>
              <a:rPr lang="en-US" sz="1600" b="1" dirty="0" smtClean="0">
                <a:solidFill>
                  <a:srgbClr val="002060"/>
                </a:solidFill>
              </a:rPr>
              <a:t>Avoiding windows, main entrance to the office</a:t>
            </a:r>
            <a:endParaRPr lang="en-US" sz="1600" b="1" dirty="0">
              <a:solidFill>
                <a:srgbClr val="002060"/>
              </a:solidFill>
            </a:endParaRPr>
          </a:p>
        </p:txBody>
      </p:sp>
      <p:pic>
        <p:nvPicPr>
          <p:cNvPr id="13" name="Content Placeholder 12"/>
          <p:cNvPicPr preferRelativeResize="0">
            <a:picLocks noGrp="1" noChangeAspect="1"/>
          </p:cNvPicPr>
          <p:nvPr>
            <p:ph sz="half" idx="1"/>
          </p:nvPr>
        </p:nvPicPr>
        <p:blipFill>
          <a:blip r:embed="rId3" cstate="email">
            <a:extLst>
              <a:ext uri="{28A0092B-C50C-407E-A947-70E740481C1C}">
                <a14:useLocalDpi xmlns:a14="http://schemas.microsoft.com/office/drawing/2010/main"/>
              </a:ext>
            </a:extLst>
          </a:blip>
          <a:stretch>
            <a:fillRect/>
          </a:stretch>
        </p:blipFill>
        <p:spPr>
          <a:xfrm>
            <a:off x="6184528" y="2629241"/>
            <a:ext cx="2855043" cy="1891002"/>
          </a:xfrm>
        </p:spPr>
      </p:pic>
      <p:pic>
        <p:nvPicPr>
          <p:cNvPr id="5" name="Picture 2" descr="C:\Users\krickk\AppData\Local\Microsoft\Windows\Temporary Internet Files\Content.Outlook\JINB87E0\HAWP logo (2).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528418" y="5661143"/>
            <a:ext cx="1565354" cy="114162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77328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barn(inVertical)">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barn(inVertical)">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barn(inVertical)">
                                      <p:cBhvr>
                                        <p:cTn id="27" dur="500"/>
                                        <p:tgtEl>
                                          <p:spTgt spid="4">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10" end="10"/>
                                            </p:txEl>
                                          </p:spTgt>
                                        </p:tgtEl>
                                        <p:attrNameLst>
                                          <p:attrName>style.visibility</p:attrName>
                                        </p:attrNameLst>
                                      </p:cBhvr>
                                      <p:to>
                                        <p:strVal val="visible"/>
                                      </p:to>
                                    </p:set>
                                    <p:animEffect transition="in" filter="barn(inVertical)">
                                      <p:cBhvr>
                                        <p:cTn id="32" dur="500"/>
                                        <p:tgtEl>
                                          <p:spTgt spid="4">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4">
                                            <p:txEl>
                                              <p:pRg st="12" end="12"/>
                                            </p:txEl>
                                          </p:spTgt>
                                        </p:tgtEl>
                                        <p:attrNameLst>
                                          <p:attrName>style.visibility</p:attrName>
                                        </p:attrNameLst>
                                      </p:cBhvr>
                                      <p:to>
                                        <p:strVal val="visible"/>
                                      </p:to>
                                    </p:set>
                                    <p:animEffect transition="in" filter="barn(inVertical)">
                                      <p:cBhvr>
                                        <p:cTn id="37"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More Warning Signs…</a:t>
            </a:r>
            <a:endParaRPr lang="en-US" b="1" u="sng" dirty="0"/>
          </a:p>
        </p:txBody>
      </p:sp>
      <p:sp>
        <p:nvSpPr>
          <p:cNvPr id="3" name="Content Placeholder 2"/>
          <p:cNvSpPr>
            <a:spLocks noGrp="1"/>
          </p:cNvSpPr>
          <p:nvPr>
            <p:ph sz="half" idx="1"/>
          </p:nvPr>
        </p:nvSpPr>
        <p:spPr>
          <a:xfrm>
            <a:off x="457200" y="1417638"/>
            <a:ext cx="4038600" cy="4983162"/>
          </a:xfrm>
        </p:spPr>
        <p:txBody>
          <a:bodyPr>
            <a:normAutofit fontScale="92500" lnSpcReduction="10000"/>
          </a:bodyPr>
          <a:lstStyle/>
          <a:p>
            <a:r>
              <a:rPr lang="en-US" sz="2000" b="1" dirty="0" smtClean="0">
                <a:solidFill>
                  <a:srgbClr val="002060"/>
                </a:solidFill>
              </a:rPr>
              <a:t>Repeated discussion of marital or relationship problems</a:t>
            </a:r>
          </a:p>
          <a:p>
            <a:pPr marL="0" indent="0">
              <a:buNone/>
            </a:pPr>
            <a:endParaRPr lang="en-US" sz="2000" b="1" dirty="0" smtClean="0">
              <a:solidFill>
                <a:srgbClr val="002060"/>
              </a:solidFill>
            </a:endParaRPr>
          </a:p>
          <a:p>
            <a:r>
              <a:rPr lang="en-US" sz="2000" b="1" dirty="0" smtClean="0">
                <a:solidFill>
                  <a:srgbClr val="002060"/>
                </a:solidFill>
              </a:rPr>
              <a:t>Flowers or gifts sent to employee at the workplace for no apparent reason</a:t>
            </a:r>
          </a:p>
          <a:p>
            <a:endParaRPr lang="en-US" sz="2000" b="1" dirty="0" smtClean="0">
              <a:solidFill>
                <a:srgbClr val="002060"/>
              </a:solidFill>
            </a:endParaRPr>
          </a:p>
          <a:p>
            <a:r>
              <a:rPr lang="en-US" sz="2000" b="1" dirty="0" smtClean="0">
                <a:solidFill>
                  <a:srgbClr val="002060"/>
                </a:solidFill>
              </a:rPr>
              <a:t>Bruises, chronic headaches, abdominal pains, muscle aches</a:t>
            </a:r>
          </a:p>
          <a:p>
            <a:endParaRPr lang="en-US" sz="2000" b="1" dirty="0" smtClean="0">
              <a:solidFill>
                <a:srgbClr val="002060"/>
              </a:solidFill>
            </a:endParaRPr>
          </a:p>
          <a:p>
            <a:r>
              <a:rPr lang="en-US" sz="2000" b="1" dirty="0" smtClean="0">
                <a:solidFill>
                  <a:srgbClr val="002060"/>
                </a:solidFill>
              </a:rPr>
              <a:t>Taking frequent time off for “illnesses” or to see the doctor</a:t>
            </a:r>
          </a:p>
          <a:p>
            <a:endParaRPr lang="en-US" sz="2000" b="1" dirty="0" smtClean="0">
              <a:solidFill>
                <a:srgbClr val="002060"/>
              </a:solidFill>
            </a:endParaRPr>
          </a:p>
          <a:p>
            <a:r>
              <a:rPr lang="en-US" sz="2000" b="1" dirty="0" smtClean="0">
                <a:solidFill>
                  <a:srgbClr val="002060"/>
                </a:solidFill>
              </a:rPr>
              <a:t>Fatigue</a:t>
            </a:r>
          </a:p>
          <a:p>
            <a:endParaRPr lang="en-US" sz="2000" b="1" dirty="0" smtClean="0">
              <a:solidFill>
                <a:srgbClr val="002060"/>
              </a:solidFill>
            </a:endParaRPr>
          </a:p>
          <a:p>
            <a:r>
              <a:rPr lang="en-US" sz="2000" b="1" dirty="0" smtClean="0">
                <a:solidFill>
                  <a:srgbClr val="002060"/>
                </a:solidFill>
              </a:rPr>
              <a:t>Intense startle reactions</a:t>
            </a:r>
          </a:p>
          <a:p>
            <a:endParaRPr lang="en-US" sz="2000" dirty="0"/>
          </a:p>
        </p:txBody>
      </p:sp>
      <p:pic>
        <p:nvPicPr>
          <p:cNvPr id="5" name="Content Placeholder 4"/>
          <p:cNvPicPr preferRelativeResize="0">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5036536" y="2863970"/>
            <a:ext cx="3650264" cy="2513685"/>
          </a:xfrm>
        </p:spPr>
      </p:pic>
      <p:pic>
        <p:nvPicPr>
          <p:cNvPr id="6" name="Picture 2" descr="C:\Users\krickk\AppData\Local\Microsoft\Windows\Temporary Internet Files\Content.Outlook\JINB87E0\HAWP logo (2).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528418" y="5661143"/>
            <a:ext cx="1565354" cy="114162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02336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arn(inVertical)">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barn(inVertical)">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What Can Employers Do?</a:t>
            </a:r>
            <a:endParaRPr lang="en-US" u="sng" dirty="0"/>
          </a:p>
        </p:txBody>
      </p:sp>
      <p:sp>
        <p:nvSpPr>
          <p:cNvPr id="3" name="Content Placeholder 2"/>
          <p:cNvSpPr>
            <a:spLocks noGrp="1"/>
          </p:cNvSpPr>
          <p:nvPr>
            <p:ph sz="half" idx="1"/>
          </p:nvPr>
        </p:nvSpPr>
        <p:spPr>
          <a:xfrm>
            <a:off x="457199" y="1992702"/>
            <a:ext cx="4347713" cy="4133461"/>
          </a:xfrm>
        </p:spPr>
        <p:txBody>
          <a:bodyPr/>
          <a:lstStyle/>
          <a:p>
            <a:r>
              <a:rPr lang="en-US" b="1" dirty="0" smtClean="0">
                <a:solidFill>
                  <a:srgbClr val="002060"/>
                </a:solidFill>
              </a:rPr>
              <a:t>Start the Conversation</a:t>
            </a:r>
          </a:p>
          <a:p>
            <a:pPr marL="0" indent="0">
              <a:buNone/>
            </a:pPr>
            <a:endParaRPr lang="en-US" dirty="0" smtClean="0"/>
          </a:p>
          <a:p>
            <a:pPr marL="0" indent="0">
              <a:buNone/>
            </a:pPr>
            <a:endParaRPr lang="en-US" dirty="0" smtClean="0"/>
          </a:p>
          <a:p>
            <a:r>
              <a:rPr lang="en-US" b="1" dirty="0" smtClean="0">
                <a:solidFill>
                  <a:srgbClr val="002060"/>
                </a:solidFill>
              </a:rPr>
              <a:t>Form a group, committee, or task force</a:t>
            </a:r>
          </a:p>
          <a:p>
            <a:pPr marL="457200" lvl="1" indent="0">
              <a:buNone/>
            </a:pPr>
            <a:r>
              <a:rPr lang="en-US" dirty="0" smtClean="0"/>
              <a:t>   -</a:t>
            </a:r>
            <a:r>
              <a:rPr lang="en-US" b="1" dirty="0" smtClean="0">
                <a:solidFill>
                  <a:srgbClr val="002060"/>
                </a:solidFill>
              </a:rPr>
              <a:t>Create or utilize a survey   	for your workforce</a:t>
            </a:r>
          </a:p>
          <a:p>
            <a:endParaRPr lang="en-US" dirty="0" smtClean="0"/>
          </a:p>
          <a:p>
            <a:endParaRPr lang="en-US" dirty="0"/>
          </a:p>
          <a:p>
            <a:endParaRPr lang="en-US" dirty="0"/>
          </a:p>
        </p:txBody>
      </p:sp>
      <p:pic>
        <p:nvPicPr>
          <p:cNvPr id="6" name="Picture 2" descr="C:\Users\krickk\AppData\Local\Microsoft\Windows\Temporary Internet Files\Content.Outlook\JINB87E0\HAWP logo (2).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528418" y="5661143"/>
            <a:ext cx="1565354" cy="114162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Content Placeholder 7"/>
          <p:cNvPicPr>
            <a:picLocks noGrp="1" noChangeAspect="1"/>
          </p:cNvPicPr>
          <p:nvPr>
            <p:ph sz="half" idx="2"/>
          </p:nvPr>
        </p:nvPicPr>
        <p:blipFill>
          <a:blip r:embed="rId4" cstate="email">
            <a:extLst>
              <a:ext uri="{28A0092B-C50C-407E-A947-70E740481C1C}">
                <a14:useLocalDpi xmlns:a14="http://schemas.microsoft.com/office/drawing/2010/main"/>
              </a:ext>
            </a:extLst>
          </a:blip>
          <a:stretch>
            <a:fillRect/>
          </a:stretch>
        </p:blipFill>
        <p:spPr>
          <a:xfrm>
            <a:off x="4865298" y="2662068"/>
            <a:ext cx="3821502" cy="2546913"/>
          </a:xfrm>
        </p:spPr>
      </p:pic>
    </p:spTree>
    <p:extLst>
      <p:ext uri="{BB962C8B-B14F-4D97-AF65-F5344CB8AC3E}">
        <p14:creationId xmlns:p14="http://schemas.microsoft.com/office/powerpoint/2010/main" val="404122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What Can Employers Do?</a:t>
            </a:r>
            <a:endParaRPr lang="en-US" u="sng" dirty="0"/>
          </a:p>
        </p:txBody>
      </p:sp>
      <p:pic>
        <p:nvPicPr>
          <p:cNvPr id="5" name="Content Placeholder 4"/>
          <p:cNvPicPr preferRelativeResize="0">
            <a:picLocks noGrp="1" noChangeAspect="1"/>
          </p:cNvPicPr>
          <p:nvPr>
            <p:ph sz="half" idx="1"/>
          </p:nvPr>
        </p:nvPicPr>
        <p:blipFill>
          <a:blip r:embed="rId3" cstate="email">
            <a:extLst>
              <a:ext uri="{28A0092B-C50C-407E-A947-70E740481C1C}">
                <a14:useLocalDpi xmlns:a14="http://schemas.microsoft.com/office/drawing/2010/main"/>
              </a:ext>
            </a:extLst>
          </a:blip>
          <a:stretch>
            <a:fillRect/>
          </a:stretch>
        </p:blipFill>
        <p:spPr>
          <a:xfrm>
            <a:off x="457200" y="2516981"/>
            <a:ext cx="4038600" cy="2692400"/>
          </a:xfrm>
        </p:spPr>
      </p:pic>
      <p:sp>
        <p:nvSpPr>
          <p:cNvPr id="4" name="Content Placeholder 3"/>
          <p:cNvSpPr>
            <a:spLocks noGrp="1"/>
          </p:cNvSpPr>
          <p:nvPr>
            <p:ph sz="half" idx="2"/>
          </p:nvPr>
        </p:nvSpPr>
        <p:spPr/>
        <p:txBody>
          <a:bodyPr>
            <a:normAutofit/>
          </a:bodyPr>
          <a:lstStyle/>
          <a:p>
            <a:r>
              <a:rPr lang="en-US" sz="2400" b="1" dirty="0" smtClean="0">
                <a:solidFill>
                  <a:srgbClr val="002060"/>
                </a:solidFill>
              </a:rPr>
              <a:t>Provide Training to Managers &amp; Supervisors</a:t>
            </a:r>
          </a:p>
          <a:p>
            <a:endParaRPr lang="en-US" dirty="0"/>
          </a:p>
          <a:p>
            <a:r>
              <a:rPr lang="en-US" sz="2400" b="1" dirty="0" smtClean="0">
                <a:solidFill>
                  <a:srgbClr val="002060"/>
                </a:solidFill>
              </a:rPr>
              <a:t>Build Awareness among employees about Domestic Violence</a:t>
            </a:r>
          </a:p>
          <a:p>
            <a:endParaRPr lang="en-US" dirty="0"/>
          </a:p>
          <a:p>
            <a:r>
              <a:rPr lang="en-US" sz="2400" b="1" dirty="0" smtClean="0">
                <a:solidFill>
                  <a:srgbClr val="002060"/>
                </a:solidFill>
              </a:rPr>
              <a:t>Offer counseling services through an Employee Assistance Programs (EAP)</a:t>
            </a:r>
            <a:endParaRPr lang="en-US" sz="2400" b="1" dirty="0">
              <a:solidFill>
                <a:srgbClr val="002060"/>
              </a:solidFill>
            </a:endParaRPr>
          </a:p>
        </p:txBody>
      </p:sp>
      <p:pic>
        <p:nvPicPr>
          <p:cNvPr id="6" name="Picture 2" descr="C:\Users\krickk\AppData\Local\Microsoft\Windows\Temporary Internet Files\Content.Outlook\JINB87E0\HAWP logo (2).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528419" y="6083776"/>
            <a:ext cx="985854" cy="71899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40128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What Can Employers Do?</a:t>
            </a:r>
            <a:endParaRPr lang="en-US" u="sng" dirty="0"/>
          </a:p>
        </p:txBody>
      </p:sp>
      <p:sp>
        <p:nvSpPr>
          <p:cNvPr id="3" name="Content Placeholder 2"/>
          <p:cNvSpPr>
            <a:spLocks noGrp="1"/>
          </p:cNvSpPr>
          <p:nvPr>
            <p:ph sz="half" idx="1"/>
          </p:nvPr>
        </p:nvSpPr>
        <p:spPr/>
        <p:txBody>
          <a:bodyPr>
            <a:normAutofit lnSpcReduction="10000"/>
          </a:bodyPr>
          <a:lstStyle/>
          <a:p>
            <a:r>
              <a:rPr lang="en-US" b="1" dirty="0" smtClean="0">
                <a:solidFill>
                  <a:srgbClr val="002060"/>
                </a:solidFill>
              </a:rPr>
              <a:t>Choose Health Plans with Domestic Violence services, including counseling</a:t>
            </a:r>
          </a:p>
          <a:p>
            <a:pPr marL="0" indent="0">
              <a:buNone/>
            </a:pPr>
            <a:endParaRPr lang="en-US" b="1" dirty="0" smtClean="0">
              <a:solidFill>
                <a:srgbClr val="002060"/>
              </a:solidFill>
            </a:endParaRPr>
          </a:p>
          <a:p>
            <a:r>
              <a:rPr lang="en-US" b="1" dirty="0" smtClean="0">
                <a:solidFill>
                  <a:srgbClr val="002060"/>
                </a:solidFill>
              </a:rPr>
              <a:t>Create policies and procedures  </a:t>
            </a:r>
          </a:p>
          <a:p>
            <a:pPr marL="0" indent="0">
              <a:buNone/>
            </a:pPr>
            <a:endParaRPr lang="en-US" b="1" dirty="0" smtClean="0">
              <a:solidFill>
                <a:srgbClr val="002060"/>
              </a:solidFill>
            </a:endParaRPr>
          </a:p>
          <a:p>
            <a:r>
              <a:rPr lang="en-US" b="1" dirty="0" smtClean="0">
                <a:solidFill>
                  <a:srgbClr val="002060"/>
                </a:solidFill>
              </a:rPr>
              <a:t>Create partnerships with local shelters</a:t>
            </a:r>
            <a:endParaRPr lang="en-US" b="1" dirty="0">
              <a:solidFill>
                <a:srgbClr val="002060"/>
              </a:solidFill>
            </a:endParaRPr>
          </a:p>
        </p:txBody>
      </p:sp>
      <p:pic>
        <p:nvPicPr>
          <p:cNvPr id="5" name="Content Placeholder 4"/>
          <p:cNvPicPr preferRelativeResize="0">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4648200" y="2516856"/>
            <a:ext cx="4038600" cy="2692651"/>
          </a:xfrm>
        </p:spPr>
      </p:pic>
      <p:pic>
        <p:nvPicPr>
          <p:cNvPr id="6" name="Picture 2" descr="C:\Users\krickk\AppData\Local\Microsoft\Windows\Temporary Internet Files\Content.Outlook\JINB87E0\HAWP logo (2).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528418" y="5661143"/>
            <a:ext cx="1565354" cy="114162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9090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buNone/>
            </a:pPr>
            <a:r>
              <a:rPr lang="en-US" sz="2400" b="1" dirty="0">
                <a:solidFill>
                  <a:srgbClr val="002060"/>
                </a:solidFill>
              </a:rPr>
              <a:t>E</a:t>
            </a:r>
            <a:r>
              <a:rPr lang="en-US" sz="2400" b="1" dirty="0" smtClean="0">
                <a:solidFill>
                  <a:srgbClr val="002060"/>
                </a:solidFill>
              </a:rPr>
              <a:t>xamples of what some companies have done to incorporate Domestic Violence awareness in their companies and increase openness for all employees.</a:t>
            </a:r>
          </a:p>
          <a:p>
            <a:pPr marL="0" indent="0">
              <a:buNone/>
            </a:pPr>
            <a:endParaRPr lang="en-US" sz="2400" b="1" dirty="0" smtClean="0">
              <a:solidFill>
                <a:srgbClr val="002060"/>
              </a:solidFill>
            </a:endParaRPr>
          </a:p>
          <a:p>
            <a:pPr marL="0" indent="0">
              <a:buNone/>
            </a:pPr>
            <a:endParaRPr lang="en-US" sz="2400" b="1" dirty="0">
              <a:solidFill>
                <a:srgbClr val="002060"/>
              </a:solidFill>
            </a:endParaRPr>
          </a:p>
          <a:p>
            <a:pPr marL="0" indent="0">
              <a:buNone/>
            </a:pPr>
            <a:endParaRPr lang="en-US" sz="2400" b="1" dirty="0" smtClean="0">
              <a:solidFill>
                <a:srgbClr val="002060"/>
              </a:solidFill>
            </a:endParaRPr>
          </a:p>
          <a:p>
            <a:pPr marL="0" indent="0">
              <a:buNone/>
            </a:pPr>
            <a:r>
              <a:rPr lang="en-US" sz="1600" b="1" dirty="0" smtClean="0">
                <a:solidFill>
                  <a:srgbClr val="002060"/>
                </a:solidFill>
              </a:rPr>
              <a:t>This information comes from the Corporate Alliance to End </a:t>
            </a:r>
            <a:r>
              <a:rPr lang="en-US" sz="1600" b="1" dirty="0">
                <a:solidFill>
                  <a:srgbClr val="002060"/>
                </a:solidFill>
              </a:rPr>
              <a:t>Partner Violence:  </a:t>
            </a:r>
            <a:r>
              <a:rPr lang="en-US" sz="1600" b="1" dirty="0">
                <a:solidFill>
                  <a:srgbClr val="002060"/>
                </a:solidFill>
                <a:hlinkClick r:id="rId3"/>
              </a:rPr>
              <a:t>http://www.caepv.org</a:t>
            </a:r>
            <a:r>
              <a:rPr lang="en-US" sz="1600" b="1" dirty="0" smtClean="0">
                <a:solidFill>
                  <a:srgbClr val="002060"/>
                </a:solidFill>
                <a:hlinkClick r:id="rId3"/>
              </a:rPr>
              <a:t>/</a:t>
            </a:r>
            <a:endParaRPr lang="en-US" sz="1600" b="1" dirty="0" smtClean="0">
              <a:solidFill>
                <a:srgbClr val="002060"/>
              </a:solidFill>
            </a:endParaRPr>
          </a:p>
          <a:p>
            <a:pPr marL="0" indent="0">
              <a:buNone/>
            </a:pPr>
            <a:endParaRPr lang="en-US" sz="2400" b="1" dirty="0" smtClean="0">
              <a:solidFill>
                <a:srgbClr val="002060"/>
              </a:solidFill>
            </a:endParaRPr>
          </a:p>
          <a:p>
            <a:pPr marL="0" indent="0">
              <a:buNone/>
            </a:pPr>
            <a:endParaRPr lang="en-US" sz="2400" b="1" dirty="0">
              <a:solidFill>
                <a:srgbClr val="002060"/>
              </a:solidFill>
            </a:endParaRPr>
          </a:p>
          <a:p>
            <a:pPr marL="0" indent="0">
              <a:buNone/>
            </a:pPr>
            <a:endParaRPr lang="en-US" sz="2400" b="1" dirty="0" smtClean="0">
              <a:solidFill>
                <a:srgbClr val="002060"/>
              </a:solidFill>
            </a:endParaRPr>
          </a:p>
          <a:p>
            <a:pPr marL="0" indent="0">
              <a:buNone/>
            </a:pPr>
            <a:endParaRPr lang="en-US" sz="2400" b="1" dirty="0">
              <a:solidFill>
                <a:srgbClr val="002060"/>
              </a:solidFill>
            </a:endParaRPr>
          </a:p>
          <a:p>
            <a:pPr marL="0" indent="0">
              <a:buNone/>
            </a:pPr>
            <a:endParaRPr lang="en-US" sz="1400" dirty="0" smtClean="0">
              <a:solidFill>
                <a:srgbClr val="002060"/>
              </a:solidFill>
            </a:endParaRPr>
          </a:p>
          <a:p>
            <a:pPr marL="0" indent="0">
              <a:buNone/>
            </a:pPr>
            <a:endParaRPr lang="en-US" dirty="0"/>
          </a:p>
          <a:p>
            <a:pPr marL="0" indent="0">
              <a:buNone/>
            </a:pPr>
            <a:endParaRPr lang="en-US" dirty="0"/>
          </a:p>
        </p:txBody>
      </p:sp>
      <p:pic>
        <p:nvPicPr>
          <p:cNvPr id="3" name="Picture 2" descr="C:\Users\krickk\AppData\Local\Microsoft\Windows\Temporary Internet Files\Content.Outlook\JINB87E0\HAWP logo (2).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528418" y="5661143"/>
            <a:ext cx="1565354" cy="114162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59665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American Express</a:t>
            </a:r>
            <a:endParaRPr lang="en-US" b="1" dirty="0"/>
          </a:p>
        </p:txBody>
      </p:sp>
      <p:sp>
        <p:nvSpPr>
          <p:cNvPr id="5" name="Content Placeholder 4"/>
          <p:cNvSpPr>
            <a:spLocks noGrp="1"/>
          </p:cNvSpPr>
          <p:nvPr>
            <p:ph idx="1"/>
          </p:nvPr>
        </p:nvSpPr>
        <p:spPr/>
        <p:txBody>
          <a:bodyPr/>
          <a:lstStyle/>
          <a:p>
            <a:r>
              <a:rPr lang="en-US" sz="2400" b="1" dirty="0" smtClean="0">
                <a:solidFill>
                  <a:srgbClr val="002060"/>
                </a:solidFill>
              </a:rPr>
              <a:t>Sponsor events and provide funding for services, from a Walk/Run event in New York City to providing a grant for transitional housing for women and children in Arizona.</a:t>
            </a:r>
          </a:p>
          <a:p>
            <a:pPr marL="0" indent="0">
              <a:buNone/>
            </a:pPr>
            <a:endParaRPr lang="en-US" sz="3600" b="1" dirty="0" smtClean="0"/>
          </a:p>
          <a:p>
            <a:r>
              <a:rPr lang="en-US" sz="2400" b="1" dirty="0" smtClean="0">
                <a:solidFill>
                  <a:srgbClr val="002060"/>
                </a:solidFill>
              </a:rPr>
              <a:t>In October (Domestic Violence Awareness month), paychecks include a message about domestic violence and speakers are invited from law enforcement and advocacy groups.  Posters and brochures are put into rest rooms </a:t>
            </a:r>
            <a:endParaRPr lang="en-US" sz="2400" b="1" dirty="0">
              <a:solidFill>
                <a:srgbClr val="002060"/>
              </a:solidFill>
            </a:endParaRPr>
          </a:p>
        </p:txBody>
      </p:sp>
      <p:pic>
        <p:nvPicPr>
          <p:cNvPr id="4" name="Picture 2" descr="C:\Users\krickk\AppData\Local\Microsoft\Windows\Temporary Internet Files\Content.Outlook\JINB87E0\HAWP logo (2).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528418" y="5661143"/>
            <a:ext cx="1565354" cy="114162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22338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Kaiser Permanente</a:t>
            </a:r>
            <a:endParaRPr lang="en-US" sz="4800" b="1" dirty="0"/>
          </a:p>
        </p:txBody>
      </p:sp>
      <p:sp>
        <p:nvSpPr>
          <p:cNvPr id="3" name="Content Placeholder 2"/>
          <p:cNvSpPr>
            <a:spLocks noGrp="1"/>
          </p:cNvSpPr>
          <p:nvPr>
            <p:ph idx="1"/>
          </p:nvPr>
        </p:nvSpPr>
        <p:spPr/>
        <p:txBody>
          <a:bodyPr>
            <a:normAutofit lnSpcReduction="10000"/>
          </a:bodyPr>
          <a:lstStyle/>
          <a:p>
            <a:r>
              <a:rPr lang="en-US" sz="2400" b="1" dirty="0" smtClean="0">
                <a:solidFill>
                  <a:srgbClr val="002060"/>
                </a:solidFill>
              </a:rPr>
              <a:t>Created an Intimate Partner Violence Prevention program.  Has 4 components:</a:t>
            </a:r>
          </a:p>
          <a:p>
            <a:pPr marL="0" indent="0">
              <a:buNone/>
            </a:pPr>
            <a:r>
              <a:rPr lang="en-US" sz="2400" dirty="0"/>
              <a:t>	</a:t>
            </a:r>
            <a:r>
              <a:rPr lang="en-US" sz="2400" dirty="0" smtClean="0"/>
              <a:t>		</a:t>
            </a:r>
            <a:r>
              <a:rPr lang="en-US" sz="2000" dirty="0" smtClean="0"/>
              <a:t>1. </a:t>
            </a:r>
            <a:r>
              <a:rPr lang="en-US" sz="2000" dirty="0" smtClean="0">
                <a:solidFill>
                  <a:srgbClr val="002060"/>
                </a:solidFill>
              </a:rPr>
              <a:t>A screening and referral system</a:t>
            </a:r>
          </a:p>
          <a:p>
            <a:pPr marL="0" indent="0">
              <a:buNone/>
            </a:pPr>
            <a:r>
              <a:rPr lang="en-US" sz="2000" dirty="0"/>
              <a:t>	</a:t>
            </a:r>
            <a:r>
              <a:rPr lang="en-US" sz="2000" dirty="0" smtClean="0"/>
              <a:t>		2. </a:t>
            </a:r>
            <a:r>
              <a:rPr lang="en-US" sz="2000" dirty="0" smtClean="0">
                <a:solidFill>
                  <a:srgbClr val="002060"/>
                </a:solidFill>
              </a:rPr>
              <a:t>A supportive environment</a:t>
            </a:r>
          </a:p>
          <a:p>
            <a:pPr marL="0" indent="0">
              <a:buNone/>
            </a:pPr>
            <a:r>
              <a:rPr lang="en-US" sz="2000" dirty="0"/>
              <a:t>	</a:t>
            </a:r>
            <a:r>
              <a:rPr lang="en-US" sz="2000" dirty="0" smtClean="0"/>
              <a:t>		3. </a:t>
            </a:r>
            <a:r>
              <a:rPr lang="en-US" sz="2000" dirty="0" smtClean="0">
                <a:solidFill>
                  <a:srgbClr val="002060"/>
                </a:solidFill>
              </a:rPr>
              <a:t>On-site resources</a:t>
            </a:r>
          </a:p>
          <a:p>
            <a:pPr marL="0" indent="0">
              <a:buNone/>
            </a:pPr>
            <a:r>
              <a:rPr lang="en-US" sz="2000" dirty="0"/>
              <a:t>	</a:t>
            </a:r>
            <a:r>
              <a:rPr lang="en-US" sz="2000" dirty="0" smtClean="0"/>
              <a:t>		4. </a:t>
            </a:r>
            <a:r>
              <a:rPr lang="en-US" sz="2000" dirty="0" smtClean="0">
                <a:solidFill>
                  <a:srgbClr val="002060"/>
                </a:solidFill>
              </a:rPr>
              <a:t>Community Linkages</a:t>
            </a:r>
          </a:p>
          <a:p>
            <a:pPr marL="0" indent="0">
              <a:buNone/>
            </a:pPr>
            <a:endParaRPr lang="en-US" sz="2000" dirty="0"/>
          </a:p>
          <a:p>
            <a:r>
              <a:rPr lang="en-US" sz="2000" b="1" i="1" dirty="0" err="1" smtClean="0">
                <a:solidFill>
                  <a:srgbClr val="002060"/>
                </a:solidFill>
              </a:rPr>
              <a:t>SilentWitness</a:t>
            </a:r>
            <a:r>
              <a:rPr lang="en-US" sz="2000" dirty="0" smtClean="0"/>
              <a:t> </a:t>
            </a:r>
            <a:r>
              <a:rPr lang="en-US" sz="2000" b="1" dirty="0" smtClean="0">
                <a:solidFill>
                  <a:srgbClr val="002060"/>
                </a:solidFill>
              </a:rPr>
              <a:t>Project</a:t>
            </a:r>
            <a:r>
              <a:rPr lang="en-US" sz="2000" dirty="0" smtClean="0">
                <a:solidFill>
                  <a:srgbClr val="002060"/>
                </a:solidFill>
              </a:rPr>
              <a:t> shares 14 stories from employees who survived intimate partner violence.  Available in many languages for staff, their families and patients.</a:t>
            </a:r>
          </a:p>
          <a:p>
            <a:pPr marL="0" indent="0">
              <a:buNone/>
            </a:pPr>
            <a:endParaRPr lang="en-US" sz="2000" dirty="0" smtClean="0">
              <a:solidFill>
                <a:srgbClr val="002060"/>
              </a:solidFill>
            </a:endParaRPr>
          </a:p>
          <a:p>
            <a:r>
              <a:rPr lang="en-US" sz="2000" dirty="0" smtClean="0">
                <a:solidFill>
                  <a:srgbClr val="002060"/>
                </a:solidFill>
              </a:rPr>
              <a:t>In 2006 a fountain was dedicated at one hospital to the memory of 3 employees killed as a result of intimate partner violence</a:t>
            </a:r>
            <a:endParaRPr lang="en-US" sz="2000" dirty="0">
              <a:solidFill>
                <a:srgbClr val="002060"/>
              </a:solidFill>
            </a:endParaRPr>
          </a:p>
        </p:txBody>
      </p:sp>
      <p:pic>
        <p:nvPicPr>
          <p:cNvPr id="4" name="Picture 2" descr="C:\Users\krickk\AppData\Local\Microsoft\Windows\Temporary Internet Files\Content.Outlook\JINB87E0\HAWP logo (2).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528418" y="5661143"/>
            <a:ext cx="1565354" cy="114162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95857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686800" cy="5888366"/>
          </a:xfrm>
          <a:solidFill>
            <a:schemeClr val="bg1"/>
          </a:solidFill>
        </p:spPr>
        <p:txBody>
          <a:bodyPr>
            <a:normAutofit/>
          </a:bodyPr>
          <a:lstStyle/>
          <a:p>
            <a:pPr marL="0" indent="0">
              <a:buNone/>
            </a:pPr>
            <a:r>
              <a:rPr lang="en-US" sz="4000" b="1" dirty="0" smtClean="0"/>
              <a:t>Today’s Presenter </a:t>
            </a:r>
            <a:r>
              <a:rPr lang="en-US" sz="1800" dirty="0" smtClean="0"/>
              <a:t>– 	</a:t>
            </a:r>
            <a:r>
              <a:rPr lang="en-US" sz="2400" b="1" dirty="0" smtClean="0"/>
              <a:t>Melody Hicks, MC, LPC</a:t>
            </a:r>
          </a:p>
          <a:p>
            <a:pPr marL="0" indent="0">
              <a:buNone/>
            </a:pPr>
            <a:r>
              <a:rPr lang="en-US" sz="2400" b="1" i="1" dirty="0" smtClean="0"/>
              <a:t>								 	</a:t>
            </a:r>
            <a:r>
              <a:rPr lang="en-US" sz="1800" b="1" i="1" dirty="0" smtClean="0"/>
              <a:t>Behavior Health Integration Manager </a:t>
            </a:r>
          </a:p>
          <a:p>
            <a:pPr marL="400050" lvl="1" indent="0">
              <a:buNone/>
            </a:pPr>
            <a:r>
              <a:rPr lang="en-US" sz="2000" b="1" i="1" dirty="0" smtClean="0"/>
              <a:t>									</a:t>
            </a:r>
            <a:r>
              <a:rPr lang="en-US" sz="1400" b="1" i="1" dirty="0" smtClean="0"/>
              <a:t>Maricopa County Public Health Dept.</a:t>
            </a:r>
          </a:p>
          <a:p>
            <a:pPr marL="400050" lvl="1" indent="0">
              <a:buNone/>
            </a:pPr>
            <a:endParaRPr lang="en-US" sz="1400" dirty="0" smtClean="0"/>
          </a:p>
          <a:p>
            <a:pPr marL="0" indent="0">
              <a:buNone/>
            </a:pPr>
            <a:r>
              <a:rPr lang="en-US" sz="4400" b="1" dirty="0" smtClean="0"/>
              <a:t>Today’s Agenda:</a:t>
            </a:r>
          </a:p>
          <a:p>
            <a:pPr marL="0" indent="0">
              <a:buNone/>
            </a:pPr>
            <a:r>
              <a:rPr lang="en-US" sz="1800" dirty="0" smtClean="0"/>
              <a:t>	</a:t>
            </a:r>
            <a:r>
              <a:rPr lang="en-US" sz="1800" b="1" dirty="0" smtClean="0"/>
              <a:t>How domestic violence affects the workplace</a:t>
            </a:r>
          </a:p>
          <a:p>
            <a:pPr marL="0" indent="0">
              <a:buNone/>
            </a:pPr>
            <a:r>
              <a:rPr lang="en-US" sz="1800" dirty="0" smtClean="0"/>
              <a:t>	</a:t>
            </a:r>
            <a:r>
              <a:rPr lang="en-US" sz="1800" b="1" dirty="0" smtClean="0"/>
              <a:t>How to recognize warning signs among employees</a:t>
            </a:r>
          </a:p>
          <a:p>
            <a:pPr marL="0" indent="0">
              <a:buNone/>
            </a:pPr>
            <a:r>
              <a:rPr lang="en-US" sz="1800" b="1" dirty="0" smtClean="0"/>
              <a:t>	Methods to address partner violence</a:t>
            </a:r>
          </a:p>
          <a:p>
            <a:pPr marL="0" indent="0">
              <a:buNone/>
            </a:pPr>
            <a:r>
              <a:rPr lang="en-US" sz="1800" b="1" dirty="0" smtClean="0"/>
              <a:t>	Resources for Employers and Employees</a:t>
            </a:r>
          </a:p>
          <a:p>
            <a:pPr marL="0" indent="0">
              <a:buNone/>
            </a:pPr>
            <a:endParaRPr lang="en-US" sz="1800" b="1" dirty="0" smtClean="0"/>
          </a:p>
          <a:p>
            <a:pPr marL="0" indent="0">
              <a:buNone/>
            </a:pPr>
            <a:endParaRPr lang="en-US" sz="1100" b="1" dirty="0">
              <a:solidFill>
                <a:srgbClr val="002060"/>
              </a:solidFill>
            </a:endParaRPr>
          </a:p>
        </p:txBody>
      </p:sp>
      <p:pic>
        <p:nvPicPr>
          <p:cNvPr id="4" name="Picture 2" descr="C:\Users\krickk\AppData\Local\Microsoft\Windows\Temporary Internet Files\Content.Outlook\JINB87E0\HAWP logo (2).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528418" y="5661143"/>
            <a:ext cx="1565354" cy="114162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ounded Rectangle 5"/>
          <p:cNvSpPr/>
          <p:nvPr/>
        </p:nvSpPr>
        <p:spPr>
          <a:xfrm>
            <a:off x="1216325" y="5581291"/>
            <a:ext cx="5822830" cy="100066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200" b="1" dirty="0"/>
              <a:t>“When we think of domestic violence, we typically don’t think about the workplace, says Alexandra Donovan, violence prevention coordinator at the Cambridge Mass., Public Health Department. But we should…because domestic violence has no boundaries </a:t>
            </a:r>
            <a:r>
              <a:rPr lang="en-US" sz="1200" b="1" dirty="0" smtClean="0"/>
              <a:t>...”</a:t>
            </a:r>
            <a:endParaRPr lang="en-US" sz="1200" dirty="0"/>
          </a:p>
        </p:txBody>
      </p:sp>
    </p:spTree>
    <p:extLst>
      <p:ext uri="{BB962C8B-B14F-4D97-AF65-F5344CB8AC3E}">
        <p14:creationId xmlns:p14="http://schemas.microsoft.com/office/powerpoint/2010/main" val="286080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fade">
                                      <p:cBhvr>
                                        <p:cTn id="23" dur="500"/>
                                        <p:tgtEl>
                                          <p:spTgt spid="2">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802257"/>
            <a:ext cx="4038600" cy="5495025"/>
          </a:xfrm>
        </p:spPr>
        <p:txBody>
          <a:bodyPr>
            <a:normAutofit lnSpcReduction="10000"/>
          </a:bodyPr>
          <a:lstStyle/>
          <a:p>
            <a:pPr marL="0" indent="0">
              <a:buNone/>
            </a:pPr>
            <a:r>
              <a:rPr lang="en-US" sz="4000" b="1" dirty="0" smtClean="0"/>
              <a:t>Verizon</a:t>
            </a:r>
          </a:p>
          <a:p>
            <a:r>
              <a:rPr lang="en-US" sz="1800" b="1" dirty="0" smtClean="0">
                <a:solidFill>
                  <a:srgbClr val="002060"/>
                </a:solidFill>
              </a:rPr>
              <a:t>Verizon has complete leadership and support from the highest levels of the organization</a:t>
            </a:r>
          </a:p>
          <a:p>
            <a:pPr marL="0" indent="0">
              <a:buNone/>
            </a:pPr>
            <a:endParaRPr lang="en-US" sz="1800" b="1" dirty="0" smtClean="0">
              <a:solidFill>
                <a:srgbClr val="002060"/>
              </a:solidFill>
            </a:endParaRPr>
          </a:p>
          <a:p>
            <a:r>
              <a:rPr lang="en-US" sz="1800" b="1" dirty="0" smtClean="0">
                <a:solidFill>
                  <a:srgbClr val="002060"/>
                </a:solidFill>
              </a:rPr>
              <a:t>HR professionals are educated on what they can do to assist employees who are victims</a:t>
            </a:r>
          </a:p>
          <a:p>
            <a:endParaRPr lang="en-US" sz="1800" b="1" dirty="0">
              <a:solidFill>
                <a:srgbClr val="002060"/>
              </a:solidFill>
            </a:endParaRPr>
          </a:p>
          <a:p>
            <a:r>
              <a:rPr lang="en-US" sz="1800" b="1" dirty="0" smtClean="0">
                <a:solidFill>
                  <a:srgbClr val="002060"/>
                </a:solidFill>
              </a:rPr>
              <a:t>Included in their Employee Code of Business Conduct is a statement of Workplace Violence &amp; Threats as well as Domestic Violence</a:t>
            </a:r>
          </a:p>
          <a:p>
            <a:pPr marL="0" indent="0">
              <a:buNone/>
            </a:pPr>
            <a:endParaRPr lang="en-US" sz="1800" b="1" dirty="0" smtClean="0">
              <a:solidFill>
                <a:srgbClr val="002060"/>
              </a:solidFill>
            </a:endParaRPr>
          </a:p>
          <a:p>
            <a:r>
              <a:rPr lang="en-US" sz="1800" b="1" dirty="0" smtClean="0">
                <a:solidFill>
                  <a:srgbClr val="002060"/>
                </a:solidFill>
              </a:rPr>
              <a:t>Local women’s shelters are included in Verizon’s annual health &amp; benefits fairs which provide educational information on domestic violence</a:t>
            </a:r>
            <a:endParaRPr lang="en-US" sz="1800" b="1" dirty="0">
              <a:solidFill>
                <a:srgbClr val="002060"/>
              </a:solidFill>
            </a:endParaRPr>
          </a:p>
        </p:txBody>
      </p:sp>
      <p:pic>
        <p:nvPicPr>
          <p:cNvPr id="4" name="Picture 2" descr="C:\Users\krickk\AppData\Local\Microsoft\Windows\Temporary Internet Files\Content.Outlook\JINB87E0\HAWP logo (2).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528418" y="5661143"/>
            <a:ext cx="1565354" cy="114162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Content Placeholder 10"/>
          <p:cNvPicPr>
            <a:picLocks noGrp="1" noChangeAspect="1"/>
          </p:cNvPicPr>
          <p:nvPr>
            <p:ph sz="half" idx="2"/>
          </p:nvPr>
        </p:nvPicPr>
        <p:blipFill>
          <a:blip r:embed="rId4" cstate="email">
            <a:extLst>
              <a:ext uri="{28A0092B-C50C-407E-A947-70E740481C1C}">
                <a14:useLocalDpi xmlns:a14="http://schemas.microsoft.com/office/drawing/2010/main"/>
              </a:ext>
            </a:extLst>
          </a:blip>
          <a:stretch>
            <a:fillRect/>
          </a:stretch>
        </p:blipFill>
        <p:spPr>
          <a:xfrm>
            <a:off x="4648200" y="2517101"/>
            <a:ext cx="4038600" cy="2692160"/>
          </a:xfrm>
        </p:spPr>
      </p:pic>
    </p:spTree>
    <p:extLst>
      <p:ext uri="{BB962C8B-B14F-4D97-AF65-F5344CB8AC3E}">
        <p14:creationId xmlns:p14="http://schemas.microsoft.com/office/powerpoint/2010/main" val="379834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2400" b="1" u="sng" dirty="0" smtClean="0"/>
              <a:t>Example of a few ideas for Safety Procedures/Policies for Domestic Violence</a:t>
            </a:r>
            <a:endParaRPr lang="en-US" sz="2400" b="1" u="sng" dirty="0"/>
          </a:p>
        </p:txBody>
      </p:sp>
      <p:sp>
        <p:nvSpPr>
          <p:cNvPr id="8" name="Content Placeholder 7"/>
          <p:cNvSpPr>
            <a:spLocks noGrp="1"/>
          </p:cNvSpPr>
          <p:nvPr>
            <p:ph sz="half" idx="1"/>
          </p:nvPr>
        </p:nvSpPr>
        <p:spPr>
          <a:xfrm>
            <a:off x="301923" y="1682150"/>
            <a:ext cx="4408099" cy="4166559"/>
          </a:xfrm>
        </p:spPr>
        <p:txBody>
          <a:bodyPr>
            <a:normAutofit fontScale="77500" lnSpcReduction="20000"/>
          </a:bodyPr>
          <a:lstStyle/>
          <a:p>
            <a:pPr>
              <a:buFontTx/>
              <a:buChar char="-"/>
            </a:pPr>
            <a:endParaRPr lang="en-US" sz="3000" b="1" dirty="0" smtClean="0">
              <a:solidFill>
                <a:srgbClr val="002060"/>
              </a:solidFill>
            </a:endParaRPr>
          </a:p>
          <a:p>
            <a:pPr>
              <a:buFontTx/>
              <a:buChar char="-"/>
            </a:pPr>
            <a:r>
              <a:rPr lang="en-US" sz="2600" b="1" dirty="0" smtClean="0">
                <a:solidFill>
                  <a:srgbClr val="002060"/>
                </a:solidFill>
              </a:rPr>
              <a:t>Employees with Orders of Protection should bring a copy to work and provide to appropriate staff</a:t>
            </a:r>
          </a:p>
          <a:p>
            <a:pPr>
              <a:buFontTx/>
              <a:buChar char="-"/>
            </a:pPr>
            <a:endParaRPr lang="en-US" sz="2600" b="1" dirty="0">
              <a:solidFill>
                <a:srgbClr val="002060"/>
              </a:solidFill>
            </a:endParaRPr>
          </a:p>
          <a:p>
            <a:pPr>
              <a:buFontTx/>
              <a:buChar char="-"/>
            </a:pPr>
            <a:r>
              <a:rPr lang="en-US" sz="2600" b="1" dirty="0" smtClean="0">
                <a:solidFill>
                  <a:srgbClr val="002060"/>
                </a:solidFill>
              </a:rPr>
              <a:t>A picture of the abuser should be given to security and reception</a:t>
            </a:r>
          </a:p>
          <a:p>
            <a:pPr>
              <a:buFontTx/>
              <a:buChar char="-"/>
            </a:pPr>
            <a:endParaRPr lang="en-US" sz="2600" b="1" dirty="0">
              <a:solidFill>
                <a:srgbClr val="002060"/>
              </a:solidFill>
            </a:endParaRPr>
          </a:p>
          <a:p>
            <a:pPr>
              <a:buFontTx/>
              <a:buChar char="-"/>
            </a:pPr>
            <a:r>
              <a:rPr lang="en-US" sz="2600" b="1" dirty="0" smtClean="0">
                <a:solidFill>
                  <a:srgbClr val="002060"/>
                </a:solidFill>
              </a:rPr>
              <a:t>Provisions for reasonable accommodations for victims </a:t>
            </a:r>
          </a:p>
          <a:p>
            <a:pPr>
              <a:buFontTx/>
              <a:buChar char="-"/>
            </a:pPr>
            <a:endParaRPr lang="en-US" sz="2600" b="1" dirty="0">
              <a:solidFill>
                <a:srgbClr val="002060"/>
              </a:solidFill>
            </a:endParaRPr>
          </a:p>
          <a:p>
            <a:pPr>
              <a:buFontTx/>
              <a:buChar char="-"/>
            </a:pPr>
            <a:r>
              <a:rPr lang="en-US" sz="2600" b="1" dirty="0" smtClean="0">
                <a:solidFill>
                  <a:srgbClr val="002060"/>
                </a:solidFill>
              </a:rPr>
              <a:t>Provisions to maintain the confidentiality of the victim</a:t>
            </a:r>
          </a:p>
          <a:p>
            <a:pPr>
              <a:buFontTx/>
              <a:buChar char="-"/>
            </a:pPr>
            <a:endParaRPr lang="en-US" sz="3500" b="1" dirty="0">
              <a:solidFill>
                <a:srgbClr val="002060"/>
              </a:solidFill>
            </a:endParaRPr>
          </a:p>
          <a:p>
            <a:pPr marL="0" indent="0">
              <a:buNone/>
            </a:pPr>
            <a:endParaRPr lang="en-US" sz="3000" dirty="0" smtClean="0">
              <a:hlinkClick r:id="rId3"/>
            </a:endParaRPr>
          </a:p>
          <a:p>
            <a:pPr marL="0" indent="0">
              <a:buNone/>
            </a:pPr>
            <a:endParaRPr lang="en-US" sz="3000" dirty="0">
              <a:hlinkClick r:id="rId3"/>
            </a:endParaRPr>
          </a:p>
          <a:p>
            <a:pPr marL="0" indent="0">
              <a:buNone/>
            </a:pPr>
            <a:endParaRPr lang="en-US" sz="3000" dirty="0" smtClean="0"/>
          </a:p>
        </p:txBody>
      </p:sp>
      <p:pic>
        <p:nvPicPr>
          <p:cNvPr id="10" name="Content Placeholder 9"/>
          <p:cNvPicPr>
            <a:picLocks noGrp="1" noChangeAspect="1"/>
          </p:cNvPicPr>
          <p:nvPr>
            <p:ph sz="half" idx="2"/>
          </p:nvPr>
        </p:nvPicPr>
        <p:blipFill>
          <a:blip r:embed="rId4" cstate="email">
            <a:extLst>
              <a:ext uri="{28A0092B-C50C-407E-A947-70E740481C1C}">
                <a14:useLocalDpi xmlns:a14="http://schemas.microsoft.com/office/drawing/2010/main"/>
              </a:ext>
            </a:extLst>
          </a:blip>
          <a:stretch>
            <a:fillRect/>
          </a:stretch>
        </p:blipFill>
        <p:spPr>
          <a:xfrm>
            <a:off x="4817397" y="2849985"/>
            <a:ext cx="3493698" cy="2360369"/>
          </a:xfrm>
        </p:spPr>
      </p:pic>
      <p:pic>
        <p:nvPicPr>
          <p:cNvPr id="4" name="Picture 2" descr="C:\Users\krickk\AppData\Local\Microsoft\Windows\Temporary Internet Files\Content.Outlook\JINB87E0\HAWP logo (2).pn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528418" y="5661143"/>
            <a:ext cx="1565354" cy="114162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71463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1000"/>
                                        <p:tgtEl>
                                          <p:spTgt spid="8">
                                            <p:txEl>
                                              <p:pRg st="1" end="1"/>
                                            </p:txEl>
                                          </p:spTgt>
                                        </p:tgtEl>
                                      </p:cBhvr>
                                    </p:animEffect>
                                    <p:anim calcmode="lin" valueType="num">
                                      <p:cBhvr>
                                        <p:cTn id="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Effect transition="in" filter="fade">
                                      <p:cBhvr>
                                        <p:cTn id="14" dur="1000"/>
                                        <p:tgtEl>
                                          <p:spTgt spid="8">
                                            <p:txEl>
                                              <p:pRg st="3" end="3"/>
                                            </p:txEl>
                                          </p:spTgt>
                                        </p:tgtEl>
                                      </p:cBhvr>
                                    </p:animEffect>
                                    <p:anim calcmode="lin" valueType="num">
                                      <p:cBhvr>
                                        <p:cTn id="15"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Effect transition="in" filter="fade">
                                      <p:cBhvr>
                                        <p:cTn id="21" dur="1000"/>
                                        <p:tgtEl>
                                          <p:spTgt spid="8">
                                            <p:txEl>
                                              <p:pRg st="5" end="5"/>
                                            </p:txEl>
                                          </p:spTgt>
                                        </p:tgtEl>
                                      </p:cBhvr>
                                    </p:animEffect>
                                    <p:anim calcmode="lin" valueType="num">
                                      <p:cBhvr>
                                        <p:cTn id="22"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7" end="7"/>
                                            </p:txEl>
                                          </p:spTgt>
                                        </p:tgtEl>
                                        <p:attrNameLst>
                                          <p:attrName>style.visibility</p:attrName>
                                        </p:attrNameLst>
                                      </p:cBhvr>
                                      <p:to>
                                        <p:strVal val="visible"/>
                                      </p:to>
                                    </p:set>
                                    <p:animEffect transition="in" filter="fade">
                                      <p:cBhvr>
                                        <p:cTn id="28" dur="1000"/>
                                        <p:tgtEl>
                                          <p:spTgt spid="8">
                                            <p:txEl>
                                              <p:pRg st="7" end="7"/>
                                            </p:txEl>
                                          </p:spTgt>
                                        </p:tgtEl>
                                      </p:cBhvr>
                                    </p:animEffect>
                                    <p:anim calcmode="lin" valueType="num">
                                      <p:cBhvr>
                                        <p:cTn id="29"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2400" b="1" u="sng" dirty="0" smtClean="0"/>
              <a:t>Example of a few ideas for Safety Procedures/Policies for Domestic Violence</a:t>
            </a:r>
            <a:endParaRPr lang="en-US" sz="2400" b="1" u="sng" dirty="0"/>
          </a:p>
        </p:txBody>
      </p:sp>
      <p:sp>
        <p:nvSpPr>
          <p:cNvPr id="8" name="Content Placeholder 7"/>
          <p:cNvSpPr>
            <a:spLocks noGrp="1"/>
          </p:cNvSpPr>
          <p:nvPr>
            <p:ph sz="half" idx="1"/>
          </p:nvPr>
        </p:nvSpPr>
        <p:spPr>
          <a:xfrm>
            <a:off x="457201" y="1811546"/>
            <a:ext cx="8229600" cy="4420407"/>
          </a:xfrm>
        </p:spPr>
        <p:txBody>
          <a:bodyPr>
            <a:normAutofit fontScale="77500" lnSpcReduction="20000"/>
          </a:bodyPr>
          <a:lstStyle/>
          <a:p>
            <a:pPr>
              <a:buFontTx/>
              <a:buChar char="-"/>
            </a:pPr>
            <a:endParaRPr lang="en-US" sz="3000" b="1" dirty="0" smtClean="0">
              <a:solidFill>
                <a:srgbClr val="002060"/>
              </a:solidFill>
            </a:endParaRPr>
          </a:p>
          <a:p>
            <a:pPr>
              <a:buFontTx/>
              <a:buChar char="-"/>
            </a:pPr>
            <a:r>
              <a:rPr lang="en-US" sz="2900" b="1" dirty="0">
                <a:solidFill>
                  <a:srgbClr val="002060"/>
                </a:solidFill>
              </a:rPr>
              <a:t>Training for all management &amp; staff about the DV policies/procedures </a:t>
            </a:r>
          </a:p>
          <a:p>
            <a:pPr marL="0" indent="0">
              <a:buNone/>
            </a:pPr>
            <a:endParaRPr lang="en-US" sz="2900" b="1" dirty="0">
              <a:solidFill>
                <a:srgbClr val="002060"/>
              </a:solidFill>
            </a:endParaRPr>
          </a:p>
          <a:p>
            <a:pPr>
              <a:buFontTx/>
              <a:buChar char="-"/>
            </a:pPr>
            <a:r>
              <a:rPr lang="en-US" sz="2900" b="1" dirty="0">
                <a:solidFill>
                  <a:srgbClr val="002060"/>
                </a:solidFill>
              </a:rPr>
              <a:t>Support from Human Resources and Supervisors </a:t>
            </a:r>
          </a:p>
          <a:p>
            <a:pPr>
              <a:buFontTx/>
              <a:buChar char="-"/>
            </a:pPr>
            <a:endParaRPr lang="en-US" sz="2900" b="1" dirty="0">
              <a:solidFill>
                <a:srgbClr val="002060"/>
              </a:solidFill>
            </a:endParaRPr>
          </a:p>
          <a:p>
            <a:pPr>
              <a:buFontTx/>
              <a:buChar char="-"/>
            </a:pPr>
            <a:r>
              <a:rPr lang="en-US" sz="2900" b="1" dirty="0">
                <a:solidFill>
                  <a:srgbClr val="002060"/>
                </a:solidFill>
              </a:rPr>
              <a:t>Provisions that ensure reasonable </a:t>
            </a:r>
            <a:r>
              <a:rPr lang="en-US" sz="2900" b="1" dirty="0" smtClean="0">
                <a:solidFill>
                  <a:srgbClr val="002060"/>
                </a:solidFill>
              </a:rPr>
              <a:t>adjustments </a:t>
            </a:r>
            <a:r>
              <a:rPr lang="en-US" sz="2900" b="1" dirty="0">
                <a:solidFill>
                  <a:srgbClr val="002060"/>
                </a:solidFill>
              </a:rPr>
              <a:t>for </a:t>
            </a:r>
            <a:r>
              <a:rPr lang="en-US" sz="2900" b="1" dirty="0" smtClean="0">
                <a:solidFill>
                  <a:srgbClr val="002060"/>
                </a:solidFill>
              </a:rPr>
              <a:t>employees whose work performance has been impacted by the violence</a:t>
            </a:r>
          </a:p>
          <a:p>
            <a:pPr>
              <a:buFontTx/>
              <a:buChar char="-"/>
            </a:pPr>
            <a:endParaRPr lang="en-US" sz="2900" b="1" dirty="0">
              <a:solidFill>
                <a:srgbClr val="002060"/>
              </a:solidFill>
            </a:endParaRPr>
          </a:p>
          <a:p>
            <a:pPr>
              <a:buFontTx/>
              <a:buChar char="-"/>
            </a:pPr>
            <a:r>
              <a:rPr lang="en-US" sz="2900" b="1" dirty="0">
                <a:solidFill>
                  <a:srgbClr val="002060"/>
                </a:solidFill>
              </a:rPr>
              <a:t>Disciplinary Sanctions for employees who perpetuate domestic violence, and use office resources to stalk or harass their victims</a:t>
            </a:r>
            <a:br>
              <a:rPr lang="en-US" sz="2900" b="1" dirty="0">
                <a:solidFill>
                  <a:srgbClr val="002060"/>
                </a:solidFill>
              </a:rPr>
            </a:br>
            <a:endParaRPr lang="en-US" sz="2900" b="1" dirty="0">
              <a:solidFill>
                <a:srgbClr val="002060"/>
              </a:solidFill>
            </a:endParaRPr>
          </a:p>
          <a:p>
            <a:pPr marL="0" indent="0">
              <a:buNone/>
            </a:pPr>
            <a:endParaRPr lang="en-US" sz="3000" dirty="0" smtClean="0">
              <a:hlinkClick r:id="rId3"/>
            </a:endParaRPr>
          </a:p>
          <a:p>
            <a:pPr marL="0" indent="0">
              <a:buNone/>
            </a:pPr>
            <a:endParaRPr lang="en-US" sz="3000" dirty="0">
              <a:hlinkClick r:id="rId3"/>
            </a:endParaRPr>
          </a:p>
          <a:p>
            <a:pPr marL="0" indent="0">
              <a:buNone/>
            </a:pPr>
            <a:endParaRPr lang="en-US" sz="3000" dirty="0" smtClean="0"/>
          </a:p>
        </p:txBody>
      </p:sp>
      <p:pic>
        <p:nvPicPr>
          <p:cNvPr id="4" name="Picture 2" descr="C:\Users\krickk\AppData\Local\Microsoft\Windows\Temporary Internet Files\Content.Outlook\JINB87E0\HAWP logo (2).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802269" y="5417388"/>
            <a:ext cx="1390968" cy="101444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63008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1000"/>
                                        <p:tgtEl>
                                          <p:spTgt spid="8">
                                            <p:txEl>
                                              <p:pRg st="1" end="1"/>
                                            </p:txEl>
                                          </p:spTgt>
                                        </p:tgtEl>
                                      </p:cBhvr>
                                    </p:animEffect>
                                    <p:anim calcmode="lin" valueType="num">
                                      <p:cBhvr>
                                        <p:cTn id="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Effect transition="in" filter="fade">
                                      <p:cBhvr>
                                        <p:cTn id="14" dur="1000"/>
                                        <p:tgtEl>
                                          <p:spTgt spid="8">
                                            <p:txEl>
                                              <p:pRg st="3" end="3"/>
                                            </p:txEl>
                                          </p:spTgt>
                                        </p:tgtEl>
                                      </p:cBhvr>
                                    </p:animEffect>
                                    <p:anim calcmode="lin" valueType="num">
                                      <p:cBhvr>
                                        <p:cTn id="15"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Effect transition="in" filter="fade">
                                      <p:cBhvr>
                                        <p:cTn id="21" dur="1000"/>
                                        <p:tgtEl>
                                          <p:spTgt spid="8">
                                            <p:txEl>
                                              <p:pRg st="5" end="5"/>
                                            </p:txEl>
                                          </p:spTgt>
                                        </p:tgtEl>
                                      </p:cBhvr>
                                    </p:animEffect>
                                    <p:anim calcmode="lin" valueType="num">
                                      <p:cBhvr>
                                        <p:cTn id="22"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7" end="7"/>
                                            </p:txEl>
                                          </p:spTgt>
                                        </p:tgtEl>
                                        <p:attrNameLst>
                                          <p:attrName>style.visibility</p:attrName>
                                        </p:attrNameLst>
                                      </p:cBhvr>
                                      <p:to>
                                        <p:strVal val="visible"/>
                                      </p:to>
                                    </p:set>
                                    <p:animEffect transition="in" filter="fade">
                                      <p:cBhvr>
                                        <p:cTn id="28" dur="1000"/>
                                        <p:tgtEl>
                                          <p:spTgt spid="8">
                                            <p:txEl>
                                              <p:pRg st="7" end="7"/>
                                            </p:txEl>
                                          </p:spTgt>
                                        </p:tgtEl>
                                      </p:cBhvr>
                                    </p:animEffect>
                                    <p:anim calcmode="lin" valueType="num">
                                      <p:cBhvr>
                                        <p:cTn id="29"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Information for Employers</a:t>
            </a:r>
            <a:endParaRPr lang="en-US" u="sng" dirty="0"/>
          </a:p>
        </p:txBody>
      </p:sp>
      <p:sp>
        <p:nvSpPr>
          <p:cNvPr id="5" name="Content Placeholder 4"/>
          <p:cNvSpPr>
            <a:spLocks noGrp="1"/>
          </p:cNvSpPr>
          <p:nvPr>
            <p:ph idx="1"/>
          </p:nvPr>
        </p:nvSpPr>
        <p:spPr>
          <a:xfrm>
            <a:off x="457200" y="1417638"/>
            <a:ext cx="8229600" cy="4708525"/>
          </a:xfrm>
        </p:spPr>
        <p:txBody>
          <a:bodyPr>
            <a:normAutofit lnSpcReduction="10000"/>
          </a:bodyPr>
          <a:lstStyle/>
          <a:p>
            <a:r>
              <a:rPr lang="en-US" sz="2000" b="1" dirty="0" smtClean="0">
                <a:solidFill>
                  <a:srgbClr val="002060"/>
                </a:solidFill>
              </a:rPr>
              <a:t>The Federal Family and Medical Leave Act (FMLA) </a:t>
            </a:r>
            <a:r>
              <a:rPr lang="en-US" sz="2000" dirty="0" smtClean="0">
                <a:solidFill>
                  <a:srgbClr val="002060"/>
                </a:solidFill>
              </a:rPr>
              <a:t>– doesn’t mention 	domestic violence but it can offer job-protected leave for victims</a:t>
            </a:r>
          </a:p>
          <a:p>
            <a:pPr marL="0" indent="0">
              <a:buNone/>
            </a:pPr>
            <a:endParaRPr lang="en-US" sz="2000" dirty="0"/>
          </a:p>
          <a:p>
            <a:r>
              <a:rPr lang="en-US" sz="2000" b="1" dirty="0" smtClean="0">
                <a:solidFill>
                  <a:srgbClr val="002060"/>
                </a:solidFill>
                <a:cs typeface="Arial" panose="020B0604020202020204" pitchFamily="34" charset="0"/>
              </a:rPr>
              <a:t>Ariz</a:t>
            </a:r>
            <a:r>
              <a:rPr lang="en-US" sz="2000" b="1" dirty="0">
                <a:solidFill>
                  <a:srgbClr val="002060"/>
                </a:solidFill>
                <a:cs typeface="Arial" panose="020B0604020202020204" pitchFamily="34" charset="0"/>
              </a:rPr>
              <a:t>. Rev. Stat. § 13-4439 </a:t>
            </a:r>
            <a:r>
              <a:rPr lang="en-US" sz="2000" dirty="0" smtClean="0">
                <a:solidFill>
                  <a:srgbClr val="002060"/>
                </a:solidFill>
                <a:cs typeface="Arial" panose="020B0604020202020204" pitchFamily="34" charset="0"/>
              </a:rPr>
              <a:t>which</a:t>
            </a:r>
            <a:r>
              <a:rPr lang="en-US" sz="2000" dirty="0">
                <a:solidFill>
                  <a:srgbClr val="002060"/>
                </a:solidFill>
                <a:cs typeface="Arial" panose="020B0604020202020204" pitchFamily="34" charset="0"/>
              </a:rPr>
              <a:t> </a:t>
            </a:r>
            <a:r>
              <a:rPr lang="en-US" sz="2000" dirty="0" smtClean="0">
                <a:solidFill>
                  <a:srgbClr val="002060"/>
                </a:solidFill>
                <a:cs typeface="Arial" panose="020B0604020202020204" pitchFamily="34" charset="0"/>
              </a:rPr>
              <a:t>must </a:t>
            </a:r>
            <a:r>
              <a:rPr lang="en-US" sz="2000" dirty="0">
                <a:solidFill>
                  <a:srgbClr val="002060"/>
                </a:solidFill>
                <a:cs typeface="Arial" panose="020B0604020202020204" pitchFamily="34" charset="0"/>
              </a:rPr>
              <a:t>allow an employee</a:t>
            </a:r>
          </a:p>
          <a:p>
            <a:pPr marL="0" indent="0">
              <a:buNone/>
            </a:pPr>
            <a:r>
              <a:rPr lang="en-US" sz="2000" dirty="0" smtClean="0">
                <a:solidFill>
                  <a:srgbClr val="002060"/>
                </a:solidFill>
                <a:cs typeface="Arial" panose="020B0604020202020204" pitchFamily="34" charset="0"/>
              </a:rPr>
              <a:t>	who </a:t>
            </a:r>
            <a:r>
              <a:rPr lang="en-US" sz="2000" dirty="0">
                <a:solidFill>
                  <a:srgbClr val="002060"/>
                </a:solidFill>
                <a:cs typeface="Arial" panose="020B0604020202020204" pitchFamily="34" charset="0"/>
              </a:rPr>
              <a:t>is a victim of a crime to leave work to be present at a proceeding or </a:t>
            </a:r>
            <a:r>
              <a:rPr lang="en-US" sz="2000" dirty="0" smtClean="0">
                <a:solidFill>
                  <a:srgbClr val="002060"/>
                </a:solidFill>
                <a:cs typeface="Arial" panose="020B0604020202020204" pitchFamily="34" charset="0"/>
              </a:rPr>
              <a:t>	obtain </a:t>
            </a:r>
            <a:r>
              <a:rPr lang="en-US" sz="2000" dirty="0">
                <a:solidFill>
                  <a:srgbClr val="002060"/>
                </a:solidFill>
                <a:cs typeface="Arial" panose="020B0604020202020204" pitchFamily="34" charset="0"/>
              </a:rPr>
              <a:t>an order of protection, </a:t>
            </a:r>
            <a:r>
              <a:rPr lang="en-US" sz="2000" dirty="0" smtClean="0">
                <a:solidFill>
                  <a:srgbClr val="002060"/>
                </a:solidFill>
                <a:cs typeface="Arial" panose="020B0604020202020204" pitchFamily="34" charset="0"/>
              </a:rPr>
              <a:t>an injunction </a:t>
            </a:r>
            <a:r>
              <a:rPr lang="en-US" sz="2000" dirty="0">
                <a:solidFill>
                  <a:srgbClr val="002060"/>
                </a:solidFill>
                <a:cs typeface="Arial" panose="020B0604020202020204" pitchFamily="34" charset="0"/>
              </a:rPr>
              <a:t>against harassment, or any </a:t>
            </a:r>
            <a:r>
              <a:rPr lang="en-US" sz="2000" dirty="0" smtClean="0">
                <a:solidFill>
                  <a:srgbClr val="002060"/>
                </a:solidFill>
                <a:cs typeface="Arial" panose="020B0604020202020204" pitchFamily="34" charset="0"/>
              </a:rPr>
              <a:t>	other </a:t>
            </a:r>
            <a:r>
              <a:rPr lang="en-US" sz="2000" dirty="0">
                <a:solidFill>
                  <a:srgbClr val="002060"/>
                </a:solidFill>
                <a:cs typeface="Arial" panose="020B0604020202020204" pitchFamily="34" charset="0"/>
              </a:rPr>
              <a:t>injunctive relief to help </a:t>
            </a:r>
            <a:r>
              <a:rPr lang="en-US" sz="2000" dirty="0" smtClean="0">
                <a:solidFill>
                  <a:srgbClr val="002060"/>
                </a:solidFill>
                <a:cs typeface="Arial" panose="020B0604020202020204" pitchFamily="34" charset="0"/>
              </a:rPr>
              <a:t>ensure </a:t>
            </a:r>
            <a:r>
              <a:rPr lang="en-US" sz="2000" dirty="0">
                <a:solidFill>
                  <a:srgbClr val="002060"/>
                </a:solidFill>
                <a:cs typeface="Arial" panose="020B0604020202020204" pitchFamily="34" charset="0"/>
              </a:rPr>
              <a:t>the health, safety or welfare of the</a:t>
            </a:r>
          </a:p>
          <a:p>
            <a:pPr marL="0" indent="0">
              <a:buNone/>
            </a:pPr>
            <a:r>
              <a:rPr lang="en-US" sz="2000" dirty="0" smtClean="0">
                <a:solidFill>
                  <a:srgbClr val="002060"/>
                </a:solidFill>
                <a:cs typeface="Arial" panose="020B0604020202020204" pitchFamily="34" charset="0"/>
              </a:rPr>
              <a:t>	victim </a:t>
            </a:r>
            <a:r>
              <a:rPr lang="en-US" sz="2000" dirty="0">
                <a:solidFill>
                  <a:srgbClr val="002060"/>
                </a:solidFill>
                <a:cs typeface="Arial" panose="020B0604020202020204" pitchFamily="34" charset="0"/>
              </a:rPr>
              <a:t>or the victim’s </a:t>
            </a:r>
            <a:r>
              <a:rPr lang="en-US" sz="2000" dirty="0" smtClean="0">
                <a:solidFill>
                  <a:srgbClr val="002060"/>
                </a:solidFill>
                <a:cs typeface="Arial" panose="020B0604020202020204" pitchFamily="34" charset="0"/>
              </a:rPr>
              <a:t>child</a:t>
            </a:r>
          </a:p>
          <a:p>
            <a:pPr marL="0" indent="0">
              <a:buNone/>
            </a:pPr>
            <a:endParaRPr lang="en-US" sz="2000" dirty="0" smtClean="0">
              <a:solidFill>
                <a:srgbClr val="002060"/>
              </a:solidFill>
              <a:cs typeface="Arial" panose="020B0604020202020204" pitchFamily="34" charset="0"/>
            </a:endParaRPr>
          </a:p>
          <a:p>
            <a:r>
              <a:rPr lang="pt-BR" sz="2000" b="1" dirty="0" smtClean="0">
                <a:solidFill>
                  <a:srgbClr val="002060"/>
                </a:solidFill>
              </a:rPr>
              <a:t> </a:t>
            </a:r>
            <a:r>
              <a:rPr lang="pt-BR" sz="2000" b="1" dirty="0">
                <a:solidFill>
                  <a:srgbClr val="002060"/>
                </a:solidFill>
              </a:rPr>
              <a:t>Ariz. Rev. Stat. § </a:t>
            </a:r>
            <a:r>
              <a:rPr lang="pt-BR" sz="2000" b="1" dirty="0" smtClean="0">
                <a:solidFill>
                  <a:srgbClr val="002060"/>
                </a:solidFill>
              </a:rPr>
              <a:t>12-1810</a:t>
            </a:r>
            <a:endParaRPr lang="pt-BR" sz="2000" dirty="0"/>
          </a:p>
          <a:p>
            <a:pPr marL="0" indent="0">
              <a:buNone/>
            </a:pPr>
            <a:r>
              <a:rPr lang="en-US" sz="2000" dirty="0" smtClean="0"/>
              <a:t>	</a:t>
            </a:r>
            <a:r>
              <a:rPr lang="en-US" sz="2000" dirty="0" smtClean="0">
                <a:solidFill>
                  <a:srgbClr val="002060"/>
                </a:solidFill>
              </a:rPr>
              <a:t>Allows </a:t>
            </a:r>
            <a:r>
              <a:rPr lang="en-US" sz="2000" dirty="0">
                <a:solidFill>
                  <a:srgbClr val="002060"/>
                </a:solidFill>
              </a:rPr>
              <a:t>an employer or an authorized agent of an employer to petition for </a:t>
            </a:r>
            <a:r>
              <a:rPr lang="en-US" sz="2000" dirty="0" smtClean="0">
                <a:solidFill>
                  <a:srgbClr val="002060"/>
                </a:solidFill>
              </a:rPr>
              <a:t>	an </a:t>
            </a:r>
            <a:r>
              <a:rPr lang="en-US" sz="2000" dirty="0">
                <a:solidFill>
                  <a:srgbClr val="002060"/>
                </a:solidFill>
              </a:rPr>
              <a:t>injunction prohibiting workplace harassment on behalf of the </a:t>
            </a:r>
            <a:r>
              <a:rPr lang="en-US" sz="2000" dirty="0" smtClean="0">
                <a:solidFill>
                  <a:srgbClr val="002060"/>
                </a:solidFill>
              </a:rPr>
              <a:t>	employer </a:t>
            </a:r>
            <a:r>
              <a:rPr lang="en-US" sz="2000" dirty="0">
                <a:solidFill>
                  <a:srgbClr val="002060"/>
                </a:solidFill>
              </a:rPr>
              <a:t>or any person who enters the employers property or who is </a:t>
            </a:r>
            <a:r>
              <a:rPr lang="en-US" sz="2000" dirty="0" smtClean="0">
                <a:solidFill>
                  <a:srgbClr val="002060"/>
                </a:solidFill>
              </a:rPr>
              <a:t>	performing </a:t>
            </a:r>
            <a:r>
              <a:rPr lang="en-US" sz="2000" dirty="0">
                <a:solidFill>
                  <a:srgbClr val="002060"/>
                </a:solidFill>
              </a:rPr>
              <a:t>official work </a:t>
            </a:r>
            <a:r>
              <a:rPr lang="en-US" sz="2000" dirty="0" smtClean="0">
                <a:solidFill>
                  <a:srgbClr val="002060"/>
                </a:solidFill>
              </a:rPr>
              <a:t>duties  </a:t>
            </a:r>
            <a:endParaRPr lang="en-US" sz="2000" dirty="0">
              <a:solidFill>
                <a:srgbClr val="002060"/>
              </a:solidFill>
              <a:cs typeface="Arial" panose="020B0604020202020204" pitchFamily="34" charset="0"/>
            </a:endParaRPr>
          </a:p>
          <a:p>
            <a:endParaRPr lang="en-US" sz="2000" dirty="0">
              <a:solidFill>
                <a:srgbClr val="002060"/>
              </a:solidFill>
              <a:cs typeface="Arial" panose="020B0604020202020204" pitchFamily="34" charset="0"/>
            </a:endParaRPr>
          </a:p>
          <a:p>
            <a:endParaRPr lang="en-US" sz="2000" dirty="0" smtClean="0"/>
          </a:p>
          <a:p>
            <a:endParaRPr lang="en-US" sz="2000" dirty="0"/>
          </a:p>
          <a:p>
            <a:endParaRPr lang="en-US" sz="2000" dirty="0"/>
          </a:p>
        </p:txBody>
      </p:sp>
      <p:pic>
        <p:nvPicPr>
          <p:cNvPr id="4" name="Picture 2" descr="C:\Users\krickk\AppData\Local\Microsoft\Windows\Temporary Internet Files\Content.Outlook\JINB87E0\HAWP logo (2).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528418" y="5661143"/>
            <a:ext cx="1565354" cy="114162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42365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fade">
                                      <p:cBhvr>
                                        <p:cTn id="18" dur="500"/>
                                        <p:tgtEl>
                                          <p:spTgt spid="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fade">
                                      <p:cBhvr>
                                        <p:cTn id="23" dur="500"/>
                                        <p:tgtEl>
                                          <p:spTgt spid="5">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7" end="7"/>
                                            </p:txEl>
                                          </p:spTgt>
                                        </p:tgtEl>
                                        <p:attrNameLst>
                                          <p:attrName>style.visibility</p:attrName>
                                        </p:attrNameLst>
                                      </p:cBhvr>
                                      <p:to>
                                        <p:strVal val="visible"/>
                                      </p:to>
                                    </p:set>
                                    <p:animEffect transition="in" filter="fade">
                                      <p:cBhvr>
                                        <p:cTn id="26"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Information for AZ Employers</a:t>
            </a:r>
            <a:endParaRPr lang="en-US" u="sng" dirty="0"/>
          </a:p>
        </p:txBody>
      </p:sp>
      <p:sp>
        <p:nvSpPr>
          <p:cNvPr id="3" name="Content Placeholder 2"/>
          <p:cNvSpPr>
            <a:spLocks noGrp="1"/>
          </p:cNvSpPr>
          <p:nvPr>
            <p:ph idx="1"/>
          </p:nvPr>
        </p:nvSpPr>
        <p:spPr>
          <a:xfrm>
            <a:off x="457200" y="1319842"/>
            <a:ext cx="8229600" cy="4806321"/>
          </a:xfrm>
        </p:spPr>
        <p:txBody>
          <a:bodyPr>
            <a:normAutofit/>
          </a:bodyPr>
          <a:lstStyle/>
          <a:p>
            <a:pPr marL="0" indent="0">
              <a:buNone/>
            </a:pPr>
            <a:endParaRPr lang="en-US" b="1" i="1" dirty="0" smtClean="0"/>
          </a:p>
          <a:p>
            <a:pPr marL="0" indent="0">
              <a:buNone/>
            </a:pPr>
            <a:r>
              <a:rPr lang="en-US" sz="2400" dirty="0" smtClean="0">
                <a:solidFill>
                  <a:srgbClr val="002060"/>
                </a:solidFill>
              </a:rPr>
              <a:t>Workman’s Comp will not pay for “personal” assaults or injuries, even for those individuals injured by intimate partners while at work.</a:t>
            </a:r>
            <a:endParaRPr lang="en-US" sz="2400" dirty="0">
              <a:solidFill>
                <a:srgbClr val="002060"/>
              </a:solidFill>
            </a:endParaRPr>
          </a:p>
          <a:p>
            <a:pPr marL="0" indent="0">
              <a:buNone/>
            </a:pPr>
            <a:endParaRPr lang="en-US" dirty="0" smtClean="0">
              <a:solidFill>
                <a:srgbClr val="002060"/>
              </a:solidFill>
            </a:endParaRPr>
          </a:p>
          <a:p>
            <a:pPr marL="0" indent="0">
              <a:buNone/>
            </a:pPr>
            <a:r>
              <a:rPr lang="en-US" sz="2400" dirty="0" smtClean="0">
                <a:solidFill>
                  <a:srgbClr val="002060"/>
                </a:solidFill>
              </a:rPr>
              <a:t>Arizona </a:t>
            </a:r>
            <a:r>
              <a:rPr lang="en-US" sz="2400" dirty="0">
                <a:solidFill>
                  <a:srgbClr val="002060"/>
                </a:solidFill>
              </a:rPr>
              <a:t>does follow the “imported quarrel” rule, which provides that if </a:t>
            </a:r>
            <a:r>
              <a:rPr lang="en-US" sz="2400" dirty="0" smtClean="0">
                <a:solidFill>
                  <a:srgbClr val="002060"/>
                </a:solidFill>
              </a:rPr>
              <a:t>a personal </a:t>
            </a:r>
            <a:r>
              <a:rPr lang="en-US" sz="2400" dirty="0">
                <a:solidFill>
                  <a:srgbClr val="002060"/>
                </a:solidFill>
              </a:rPr>
              <a:t>dispute takes place in the workplace, it can be compensable if the work is found to </a:t>
            </a:r>
            <a:r>
              <a:rPr lang="en-US" sz="2400" dirty="0" smtClean="0">
                <a:solidFill>
                  <a:srgbClr val="002060"/>
                </a:solidFill>
              </a:rPr>
              <a:t>have exacerbated </a:t>
            </a:r>
            <a:r>
              <a:rPr lang="en-US" sz="2400" dirty="0">
                <a:solidFill>
                  <a:srgbClr val="002060"/>
                </a:solidFill>
              </a:rPr>
              <a:t>the </a:t>
            </a:r>
            <a:r>
              <a:rPr lang="en-US" sz="2400" dirty="0" smtClean="0">
                <a:solidFill>
                  <a:srgbClr val="002060"/>
                </a:solidFill>
              </a:rPr>
              <a:t>quarrel.</a:t>
            </a:r>
          </a:p>
          <a:p>
            <a:pPr marL="0" indent="0">
              <a:buNone/>
            </a:pPr>
            <a:endParaRPr lang="en-US" sz="2400" dirty="0">
              <a:solidFill>
                <a:srgbClr val="002060"/>
              </a:solidFill>
            </a:endParaRPr>
          </a:p>
          <a:p>
            <a:pPr marL="0" indent="0">
              <a:buNone/>
            </a:pPr>
            <a:endParaRPr lang="en-US" sz="2400" dirty="0">
              <a:solidFill>
                <a:srgbClr val="002060"/>
              </a:solidFill>
            </a:endParaRPr>
          </a:p>
        </p:txBody>
      </p:sp>
      <p:pic>
        <p:nvPicPr>
          <p:cNvPr id="4" name="Picture 2" descr="C:\Users\krickk\AppData\Local\Microsoft\Windows\Temporary Internet Files\Content.Outlook\JINB87E0\HAWP logo (2).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528418" y="5661143"/>
            <a:ext cx="1565354" cy="114162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4493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u="sng" dirty="0" smtClean="0"/>
              <a:t>RESOURCES</a:t>
            </a:r>
            <a:endParaRPr lang="en-US" b="1" u="sng" dirty="0"/>
          </a:p>
        </p:txBody>
      </p:sp>
      <p:sp>
        <p:nvSpPr>
          <p:cNvPr id="5" name="Content Placeholder 4"/>
          <p:cNvSpPr>
            <a:spLocks noGrp="1"/>
          </p:cNvSpPr>
          <p:nvPr>
            <p:ph idx="1"/>
          </p:nvPr>
        </p:nvSpPr>
        <p:spPr>
          <a:xfrm>
            <a:off x="362309" y="1518249"/>
            <a:ext cx="8229600" cy="4607914"/>
          </a:xfrm>
        </p:spPr>
        <p:txBody>
          <a:bodyPr>
            <a:normAutofit/>
          </a:bodyPr>
          <a:lstStyle/>
          <a:p>
            <a:pPr marL="0" indent="0">
              <a:buNone/>
            </a:pPr>
            <a:r>
              <a:rPr lang="en-US" sz="2000" b="1" dirty="0" smtClean="0">
                <a:solidFill>
                  <a:srgbClr val="002060"/>
                </a:solidFill>
              </a:rPr>
              <a:t>Free Surveys for Assessing Intimate Partner Violence in the workplace</a:t>
            </a:r>
            <a:r>
              <a:rPr lang="en-US" sz="2000" dirty="0" smtClean="0"/>
              <a:t>:</a:t>
            </a:r>
            <a:endParaRPr lang="en-US" sz="1400" dirty="0" smtClean="0"/>
          </a:p>
          <a:p>
            <a:pPr marL="0" indent="0">
              <a:buNone/>
            </a:pPr>
            <a:endParaRPr lang="en-US" sz="2000" dirty="0" smtClean="0"/>
          </a:p>
          <a:p>
            <a:r>
              <a:rPr lang="en-US" sz="1400" dirty="0">
                <a:hlinkClick r:id="rId3"/>
              </a:rPr>
              <a:t>http://www.workplacesrespond.org/sites/default/files/imce/Questionnaire_%</a:t>
            </a:r>
            <a:r>
              <a:rPr lang="en-US" sz="1400" dirty="0" smtClean="0">
                <a:hlinkClick r:id="rId3"/>
              </a:rPr>
              <a:t>20Initial%20Evaluation%20of%20Workplace%20Program%202.15.pdf</a:t>
            </a:r>
            <a:r>
              <a:rPr lang="en-US" sz="1400" dirty="0" smtClean="0"/>
              <a:t>  ( survey that assesses many issues in the workplace related to violence)</a:t>
            </a:r>
          </a:p>
          <a:p>
            <a:pPr marL="0" indent="0">
              <a:buNone/>
            </a:pPr>
            <a:endParaRPr lang="en-US" sz="1400" dirty="0" smtClean="0"/>
          </a:p>
          <a:p>
            <a:r>
              <a:rPr lang="en-US" sz="1400" dirty="0">
                <a:hlinkClick r:id="rId4"/>
              </a:rPr>
              <a:t>http://</a:t>
            </a:r>
            <a:r>
              <a:rPr lang="en-US" sz="1400" dirty="0" smtClean="0">
                <a:hlinkClick r:id="rId4"/>
              </a:rPr>
              <a:t>www.bls.gov/iif/oshwc/wpvsform.pdf</a:t>
            </a:r>
            <a:r>
              <a:rPr lang="en-US" sz="1400" dirty="0" smtClean="0"/>
              <a:t>  (Dept. of Labor survey to assess workplace violence </a:t>
            </a:r>
          </a:p>
          <a:p>
            <a:pPr marL="0" indent="0">
              <a:buNone/>
            </a:pPr>
            <a:r>
              <a:rPr lang="en-US" sz="1400" dirty="0" smtClean="0"/>
              <a:t>         protection)</a:t>
            </a:r>
          </a:p>
          <a:p>
            <a:endParaRPr lang="en-US" sz="1400" dirty="0"/>
          </a:p>
          <a:p>
            <a:r>
              <a:rPr lang="en-US" sz="1400" dirty="0">
                <a:hlinkClick r:id="rId5"/>
              </a:rPr>
              <a:t>http://</a:t>
            </a:r>
            <a:r>
              <a:rPr lang="en-US" sz="1400" dirty="0" smtClean="0">
                <a:hlinkClick r:id="rId5"/>
              </a:rPr>
              <a:t>www.workplacesrespond.org/assess/assess-your-knowledge</a:t>
            </a:r>
            <a:r>
              <a:rPr lang="en-US" sz="1400" dirty="0" smtClean="0"/>
              <a:t>  (a quiz created by Workplaces Respond to Domestic and Sexual Violence – way to assess the knowledge base of Managers, Staff, Supervisors, etc.)</a:t>
            </a:r>
            <a:endParaRPr lang="en-US" sz="1400" dirty="0"/>
          </a:p>
          <a:p>
            <a:pPr marL="0" indent="0">
              <a:buNone/>
            </a:pPr>
            <a:endParaRPr lang="en-US" sz="1400" dirty="0" smtClean="0"/>
          </a:p>
          <a:p>
            <a:pPr marL="0" indent="0">
              <a:buNone/>
            </a:pPr>
            <a:r>
              <a:rPr lang="en-US" sz="2000" b="1" dirty="0">
                <a:solidFill>
                  <a:srgbClr val="002060"/>
                </a:solidFill>
              </a:rPr>
              <a:t>Employment Law and Domestic Violence:</a:t>
            </a:r>
          </a:p>
          <a:p>
            <a:r>
              <a:rPr lang="en-US" sz="1400" dirty="0">
                <a:hlinkClick r:id="rId6"/>
              </a:rPr>
              <a:t>http://www.americanbar.org/content/dam/aba/migrated/domesticviolence/PublicDocuments/ABA_CDV_Employ.authcheckdam.pdf</a:t>
            </a:r>
            <a:r>
              <a:rPr lang="en-US" sz="1400" dirty="0"/>
              <a:t>  </a:t>
            </a:r>
            <a:r>
              <a:rPr lang="en-US" sz="1200" dirty="0"/>
              <a:t>(created by the American Bar Association Commission on Domestic Violence with information about the legal aspects of domestic violence for employers)</a:t>
            </a:r>
          </a:p>
          <a:p>
            <a:endParaRPr lang="en-US" sz="1400" dirty="0" smtClean="0"/>
          </a:p>
          <a:p>
            <a:pPr marL="0" indent="0">
              <a:buNone/>
            </a:pPr>
            <a:endParaRPr lang="en-US" sz="1400" dirty="0"/>
          </a:p>
        </p:txBody>
      </p:sp>
      <p:pic>
        <p:nvPicPr>
          <p:cNvPr id="6" name="Picture 2" descr="C:\Users\krickk\AppData\Local\Microsoft\Windows\Temporary Internet Files\Content.Outlook\JINB87E0\HAWP logo (2).pn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7528418" y="5952226"/>
            <a:ext cx="1166231" cy="85054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911008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1302"/>
          </a:xfrm>
        </p:spPr>
        <p:txBody>
          <a:bodyPr>
            <a:normAutofit/>
          </a:bodyPr>
          <a:lstStyle/>
          <a:p>
            <a:r>
              <a:rPr lang="en-US" sz="4000" b="1" u="sng" dirty="0" smtClean="0"/>
              <a:t>Resources</a:t>
            </a:r>
            <a:endParaRPr lang="en-US" sz="4000" b="1" u="sng" dirty="0"/>
          </a:p>
        </p:txBody>
      </p:sp>
      <p:sp>
        <p:nvSpPr>
          <p:cNvPr id="3" name="Content Placeholder 2"/>
          <p:cNvSpPr>
            <a:spLocks noGrp="1"/>
          </p:cNvSpPr>
          <p:nvPr>
            <p:ph idx="1"/>
          </p:nvPr>
        </p:nvSpPr>
        <p:spPr>
          <a:xfrm>
            <a:off x="457200" y="1337094"/>
            <a:ext cx="8229600" cy="4894859"/>
          </a:xfrm>
        </p:spPr>
        <p:txBody>
          <a:bodyPr>
            <a:normAutofit/>
          </a:bodyPr>
          <a:lstStyle/>
          <a:p>
            <a:pPr marL="0" indent="0">
              <a:buNone/>
            </a:pPr>
            <a:r>
              <a:rPr lang="en-US" sz="2000" b="1" dirty="0" smtClean="0">
                <a:solidFill>
                  <a:srgbClr val="002060"/>
                </a:solidFill>
              </a:rPr>
              <a:t>Training, Information &amp; videos for Employers:</a:t>
            </a:r>
          </a:p>
          <a:p>
            <a:pPr marL="0" indent="0">
              <a:buNone/>
            </a:pPr>
            <a:endParaRPr lang="en-US" sz="1200" b="1" dirty="0" smtClean="0">
              <a:solidFill>
                <a:srgbClr val="002060"/>
              </a:solidFill>
            </a:endParaRPr>
          </a:p>
          <a:p>
            <a:r>
              <a:rPr lang="en-US" sz="1500" dirty="0" smtClean="0">
                <a:hlinkClick r:id="rId3"/>
              </a:rPr>
              <a:t>http</a:t>
            </a:r>
            <a:r>
              <a:rPr lang="en-US" sz="1500" dirty="0">
                <a:hlinkClick r:id="rId3"/>
              </a:rPr>
              <a:t>://www.odvn.org/home-speakout</a:t>
            </a:r>
            <a:r>
              <a:rPr lang="en-US" sz="1500" dirty="0"/>
              <a:t>  </a:t>
            </a:r>
            <a:r>
              <a:rPr lang="en-US" sz="1200" dirty="0"/>
              <a:t>(Video produced by the Avon Foundation for women showing a supervisor speaking with an employee whose work performance has changed and admits to “dealing with some personal issues</a:t>
            </a:r>
            <a:r>
              <a:rPr lang="en-US" sz="1200" dirty="0" smtClean="0"/>
              <a:t>”)</a:t>
            </a:r>
            <a:endParaRPr lang="en-US" sz="1200" dirty="0" smtClean="0"/>
          </a:p>
          <a:p>
            <a:pPr marL="0" indent="0">
              <a:buNone/>
            </a:pPr>
            <a:endParaRPr lang="en-US" sz="1200" dirty="0"/>
          </a:p>
          <a:p>
            <a:r>
              <a:rPr lang="en-US" sz="1500" dirty="0">
                <a:hlinkClick r:id="rId4"/>
              </a:rPr>
              <a:t>http://</a:t>
            </a:r>
            <a:r>
              <a:rPr lang="en-US" sz="1500" dirty="0" smtClean="0">
                <a:hlinkClick r:id="rId4"/>
              </a:rPr>
              <a:t>www.cambridgepublichealth.org/lifestyle/domestic-violence-prevention/DV_Guidebook_Web.pdf</a:t>
            </a:r>
            <a:r>
              <a:rPr lang="en-US" sz="1500" dirty="0" smtClean="0"/>
              <a:t>  </a:t>
            </a:r>
            <a:r>
              <a:rPr lang="en-US" sz="1200" dirty="0" smtClean="0"/>
              <a:t>(created </a:t>
            </a:r>
            <a:r>
              <a:rPr lang="en-US" sz="1200" dirty="0"/>
              <a:t>by the Cambridge Public Health Dept. to help employers develop a workplace domestic violence policy)</a:t>
            </a:r>
          </a:p>
          <a:p>
            <a:pPr marL="0" indent="0">
              <a:buNone/>
            </a:pPr>
            <a:endParaRPr lang="en-US" sz="1200" b="1" dirty="0" smtClean="0">
              <a:solidFill>
                <a:srgbClr val="002060"/>
              </a:solidFill>
            </a:endParaRPr>
          </a:p>
          <a:p>
            <a:r>
              <a:rPr lang="en-US" sz="1500" dirty="0">
                <a:solidFill>
                  <a:srgbClr val="002060"/>
                </a:solidFill>
                <a:hlinkClick r:id="rId5"/>
              </a:rPr>
              <a:t>http://</a:t>
            </a:r>
            <a:r>
              <a:rPr lang="en-US" sz="1500" dirty="0" smtClean="0">
                <a:solidFill>
                  <a:srgbClr val="002060"/>
                </a:solidFill>
                <a:hlinkClick r:id="rId5"/>
              </a:rPr>
              <a:t>www.futureswithoutviolence.org/userfiles/file/HealthCare/WorkplacePolicy.pdf</a:t>
            </a:r>
            <a:r>
              <a:rPr lang="en-US" sz="1500" dirty="0" smtClean="0">
                <a:solidFill>
                  <a:srgbClr val="002060"/>
                </a:solidFill>
              </a:rPr>
              <a:t> </a:t>
            </a:r>
            <a:r>
              <a:rPr lang="en-US" sz="1200" dirty="0" smtClean="0"/>
              <a:t>(an example of a very comprehensive Domestic Violence Policy &amp; Procedure for a small Health &amp; Wellness Center</a:t>
            </a:r>
            <a:r>
              <a:rPr lang="en-US" sz="1200" dirty="0" smtClean="0"/>
              <a:t>)</a:t>
            </a:r>
          </a:p>
          <a:p>
            <a:endParaRPr lang="en-US" sz="1300" dirty="0" smtClean="0"/>
          </a:p>
          <a:p>
            <a:r>
              <a:rPr lang="en-US" sz="1400" dirty="0">
                <a:hlinkClick r:id="rId6"/>
              </a:rPr>
              <a:t>https://www.google.com/search?q=power+and+control+wheel&amp;biw=1280&amp;bih=853&amp;tbm=isch&amp;tbo=u&amp;source=univ&amp;sa=X&amp;sqi=2&amp;ved=0ahUKEwiF5M7HhcPJAhUX92MKHdJ3BZ0QsAQIKA#imgrc=HOWYvTk8dO_IiM%3A</a:t>
            </a:r>
            <a:r>
              <a:rPr lang="en-US" sz="1400" dirty="0"/>
              <a:t>  </a:t>
            </a:r>
            <a:r>
              <a:rPr lang="en-US" sz="1200" dirty="0"/>
              <a:t>(Provides a better understanding of the power dynamics in an abusive relationship)</a:t>
            </a:r>
          </a:p>
          <a:p>
            <a:endParaRPr lang="en-US" sz="1200" dirty="0">
              <a:solidFill>
                <a:srgbClr val="002060"/>
              </a:solidFill>
            </a:endParaRPr>
          </a:p>
          <a:p>
            <a:r>
              <a:rPr lang="en-US" sz="1400" dirty="0">
                <a:solidFill>
                  <a:srgbClr val="002060"/>
                </a:solidFill>
                <a:hlinkClick r:id="rId7"/>
              </a:rPr>
              <a:t>http://www.workplacesrespond.org/</a:t>
            </a:r>
            <a:r>
              <a:rPr lang="en-US" sz="1400" dirty="0">
                <a:solidFill>
                  <a:srgbClr val="002060"/>
                </a:solidFill>
              </a:rPr>
              <a:t>  </a:t>
            </a:r>
            <a:r>
              <a:rPr lang="en-US" sz="1200" dirty="0"/>
              <a:t>(Workplaces Respond to Domestic &amp; Sexual Violence website that has many resources and information, including sample policies and procedures)</a:t>
            </a:r>
          </a:p>
          <a:p>
            <a:endParaRPr lang="en-US" sz="1200" dirty="0">
              <a:solidFill>
                <a:srgbClr val="002060"/>
              </a:solidFill>
            </a:endParaRPr>
          </a:p>
          <a:p>
            <a:pPr marL="0" indent="0">
              <a:buNone/>
            </a:pPr>
            <a:endParaRPr lang="en-US" sz="1400" dirty="0">
              <a:solidFill>
                <a:srgbClr val="002060"/>
              </a:solidFill>
            </a:endParaRPr>
          </a:p>
          <a:p>
            <a:endParaRPr lang="en-US" sz="1200" dirty="0" smtClean="0">
              <a:solidFill>
                <a:srgbClr val="002060"/>
              </a:solidFill>
            </a:endParaRPr>
          </a:p>
          <a:p>
            <a:endParaRPr lang="en-US" sz="1400" dirty="0" smtClean="0">
              <a:solidFill>
                <a:srgbClr val="002060"/>
              </a:solidFill>
            </a:endParaRPr>
          </a:p>
          <a:p>
            <a:endParaRPr lang="en-US" sz="1400" dirty="0" smtClean="0">
              <a:solidFill>
                <a:srgbClr val="002060"/>
              </a:solidFill>
            </a:endParaRPr>
          </a:p>
          <a:p>
            <a:endParaRPr lang="en-US" sz="1400" dirty="0" smtClean="0">
              <a:solidFill>
                <a:srgbClr val="002060"/>
              </a:solidFill>
            </a:endParaRPr>
          </a:p>
          <a:p>
            <a:endParaRPr lang="en-US" sz="1400" dirty="0">
              <a:solidFill>
                <a:srgbClr val="002060"/>
              </a:solidFill>
            </a:endParaRPr>
          </a:p>
          <a:p>
            <a:pPr marL="0" indent="0">
              <a:buNone/>
            </a:pPr>
            <a:endParaRPr lang="en-US" sz="1400" dirty="0" smtClean="0">
              <a:solidFill>
                <a:srgbClr val="002060"/>
              </a:solidFill>
            </a:endParaRPr>
          </a:p>
          <a:p>
            <a:pPr marL="0" indent="0">
              <a:buNone/>
            </a:pPr>
            <a:endParaRPr lang="en-US" sz="2000" b="1" dirty="0" smtClean="0">
              <a:solidFill>
                <a:srgbClr val="002060"/>
              </a:solidFill>
            </a:endParaRPr>
          </a:p>
        </p:txBody>
      </p:sp>
      <p:pic>
        <p:nvPicPr>
          <p:cNvPr id="4" name="Picture 2" descr="C:\Users\krickk\AppData\Local\Microsoft\Windows\Temporary Internet Files\Content.Outlook\JINB87E0\HAWP logo (2).pn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7658727" y="6203976"/>
            <a:ext cx="821039" cy="59879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554337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Resources</a:t>
            </a:r>
            <a:endParaRPr lang="en-US" b="1" u="sng" dirty="0"/>
          </a:p>
        </p:txBody>
      </p:sp>
      <p:sp>
        <p:nvSpPr>
          <p:cNvPr id="3" name="Content Placeholder 2"/>
          <p:cNvSpPr>
            <a:spLocks noGrp="1"/>
          </p:cNvSpPr>
          <p:nvPr>
            <p:ph idx="1"/>
          </p:nvPr>
        </p:nvSpPr>
        <p:spPr>
          <a:xfrm>
            <a:off x="457200" y="1673525"/>
            <a:ext cx="8229600" cy="4452638"/>
          </a:xfrm>
        </p:spPr>
        <p:txBody>
          <a:bodyPr>
            <a:normAutofit/>
          </a:bodyPr>
          <a:lstStyle/>
          <a:p>
            <a:pPr marL="0" indent="0">
              <a:buNone/>
            </a:pPr>
            <a:r>
              <a:rPr lang="en-US" sz="2000" b="1" dirty="0">
                <a:solidFill>
                  <a:srgbClr val="002060"/>
                </a:solidFill>
              </a:rPr>
              <a:t>Training, Information &amp; videos for Employers:</a:t>
            </a:r>
          </a:p>
          <a:p>
            <a:pPr marL="0" indent="0">
              <a:buNone/>
            </a:pPr>
            <a:endParaRPr lang="en-US" sz="1200" dirty="0"/>
          </a:p>
          <a:p>
            <a:r>
              <a:rPr lang="en-US" sz="1400" dirty="0">
                <a:hlinkClick r:id="rId3"/>
              </a:rPr>
              <a:t>http://nomore.org/about/</a:t>
            </a:r>
            <a:r>
              <a:rPr lang="en-US" sz="1400" dirty="0"/>
              <a:t> </a:t>
            </a:r>
            <a:r>
              <a:rPr lang="en-US" sz="1200" dirty="0"/>
              <a:t>(The “No More” campaign was launched in 2013 by a coalition of leading Advocacy Groups, Service providers, Corporations and U.S. </a:t>
            </a:r>
            <a:r>
              <a:rPr lang="en-US" sz="1200" dirty="0" err="1"/>
              <a:t>Dept</a:t>
            </a:r>
            <a:r>
              <a:rPr lang="en-US" sz="1200" dirty="0"/>
              <a:t> of Justice.  Site has information/tools/PSAs to increase awareness about domestic violence)</a:t>
            </a:r>
          </a:p>
          <a:p>
            <a:endParaRPr lang="en-US" sz="1200" dirty="0"/>
          </a:p>
          <a:p>
            <a:r>
              <a:rPr lang="en-US" sz="1400" i="1" dirty="0">
                <a:solidFill>
                  <a:srgbClr val="1D08B8"/>
                </a:solidFill>
              </a:rPr>
              <a:t>Addressing Domestic Violence in the Workplace </a:t>
            </a:r>
            <a:r>
              <a:rPr lang="en-US" sz="1200" dirty="0"/>
              <a:t>(book by Johnny Lee, HRD press, Inc., 2004)</a:t>
            </a:r>
            <a:endParaRPr lang="en-US" sz="1200" b="1" i="1" dirty="0">
              <a:solidFill>
                <a:srgbClr val="0070C0"/>
              </a:solidFill>
            </a:endParaRPr>
          </a:p>
          <a:p>
            <a:pPr marL="0" indent="0">
              <a:buNone/>
            </a:pPr>
            <a:endParaRPr lang="en-US" sz="1400" b="1" dirty="0" smtClean="0">
              <a:solidFill>
                <a:srgbClr val="002060"/>
              </a:solidFill>
            </a:endParaRPr>
          </a:p>
          <a:p>
            <a:r>
              <a:rPr lang="en-US" sz="1400">
                <a:hlinkClick r:id="rId4"/>
              </a:rPr>
              <a:t>https://www.verizon.com/about/sites/default/files/Verizon-Code-of-Conduct.pdf</a:t>
            </a:r>
            <a:r>
              <a:rPr lang="en-US" sz="1400"/>
              <a:t>  (</a:t>
            </a:r>
            <a:r>
              <a:rPr lang="en-US" sz="1100"/>
              <a:t>Code of Conduct for Verizon Employees – Directly addresses Domestic Violence)</a:t>
            </a:r>
          </a:p>
          <a:p>
            <a:endParaRPr lang="en-US" sz="1400" dirty="0">
              <a:solidFill>
                <a:schemeClr val="tx2"/>
              </a:solidFill>
            </a:endParaRPr>
          </a:p>
          <a:p>
            <a:endParaRPr lang="en-US" sz="1400" dirty="0">
              <a:solidFill>
                <a:schemeClr val="tx2"/>
              </a:solidFill>
            </a:endParaRPr>
          </a:p>
        </p:txBody>
      </p:sp>
      <p:pic>
        <p:nvPicPr>
          <p:cNvPr id="4" name="Picture 2" descr="C:\Users\krickk\AppData\Local\Microsoft\Windows\Temporary Internet Files\Content.Outlook\JINB87E0\HAWP logo (2).pn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528418" y="5661143"/>
            <a:ext cx="1565354" cy="114162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972304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krickk\AppData\Local\Microsoft\Windows\Temporary Internet Files\Content.Outlook\JINB87E0\HAWP logo (2).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349706" y="6126163"/>
            <a:ext cx="927734" cy="67660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itle 4"/>
          <p:cNvSpPr>
            <a:spLocks noGrp="1"/>
          </p:cNvSpPr>
          <p:nvPr>
            <p:ph type="title"/>
          </p:nvPr>
        </p:nvSpPr>
        <p:spPr/>
        <p:txBody>
          <a:bodyPr/>
          <a:lstStyle/>
          <a:p>
            <a:r>
              <a:rPr lang="en-US" dirty="0" smtClean="0"/>
              <a:t>Resources</a:t>
            </a:r>
            <a:endParaRPr lang="en-US" dirty="0"/>
          </a:p>
        </p:txBody>
      </p:sp>
      <p:sp>
        <p:nvSpPr>
          <p:cNvPr id="6" name="Content Placeholder 5"/>
          <p:cNvSpPr>
            <a:spLocks noGrp="1"/>
          </p:cNvSpPr>
          <p:nvPr>
            <p:ph idx="1"/>
          </p:nvPr>
        </p:nvSpPr>
        <p:spPr>
          <a:xfrm>
            <a:off x="388189" y="1328468"/>
            <a:ext cx="8229600" cy="4797695"/>
          </a:xfrm>
        </p:spPr>
        <p:txBody>
          <a:bodyPr>
            <a:normAutofit fontScale="92500" lnSpcReduction="10000"/>
          </a:bodyPr>
          <a:lstStyle/>
          <a:p>
            <a:pPr marL="0" indent="0">
              <a:buNone/>
            </a:pPr>
            <a:r>
              <a:rPr lang="en-US" sz="2200" b="1" dirty="0" smtClean="0">
                <a:solidFill>
                  <a:srgbClr val="002060"/>
                </a:solidFill>
              </a:rPr>
              <a:t>Employees needing services for Intimate Partner Violence:</a:t>
            </a:r>
            <a:endParaRPr lang="en-US" sz="2200" b="1" dirty="0">
              <a:solidFill>
                <a:srgbClr val="002060"/>
              </a:solidFill>
            </a:endParaRPr>
          </a:p>
          <a:p>
            <a:pPr marL="0" indent="0">
              <a:buNone/>
            </a:pPr>
            <a:endParaRPr lang="en-US" sz="1200" b="1" dirty="0">
              <a:solidFill>
                <a:srgbClr val="002060"/>
              </a:solidFill>
            </a:endParaRPr>
          </a:p>
          <a:p>
            <a:r>
              <a:rPr lang="en-US" sz="1500" b="1" dirty="0">
                <a:solidFill>
                  <a:srgbClr val="0070C0"/>
                </a:solidFill>
              </a:rPr>
              <a:t>1-800-779-7233  - TTY 1-800-787-3224  - </a:t>
            </a:r>
            <a:r>
              <a:rPr lang="en-US" sz="1300" dirty="0"/>
              <a:t>(National Domestic Violence Hotline)</a:t>
            </a:r>
          </a:p>
          <a:p>
            <a:endParaRPr lang="en-US" sz="1300" dirty="0"/>
          </a:p>
          <a:p>
            <a:r>
              <a:rPr lang="en-US" sz="1500" dirty="0">
                <a:hlinkClick r:id="rId4"/>
              </a:rPr>
              <a:t>http://www.azmag.gov/Committees/Committee.asp?CMSID=1053</a:t>
            </a:r>
            <a:r>
              <a:rPr lang="en-US" sz="1500" dirty="0"/>
              <a:t> </a:t>
            </a:r>
            <a:r>
              <a:rPr lang="en-US" sz="1300" dirty="0"/>
              <a:t>(Maricopa Association of Governments site which has a good video about how to obtain and why one should get an Order of Protection as well as other resources)</a:t>
            </a:r>
          </a:p>
          <a:p>
            <a:endParaRPr lang="en-US" sz="1300" b="1" dirty="0">
              <a:solidFill>
                <a:srgbClr val="002060"/>
              </a:solidFill>
            </a:endParaRPr>
          </a:p>
          <a:p>
            <a:r>
              <a:rPr lang="en-US" sz="1500" dirty="0">
                <a:solidFill>
                  <a:srgbClr val="002060"/>
                </a:solidFill>
                <a:hlinkClick r:id="rId5"/>
              </a:rPr>
              <a:t>https://www.domesticshelters.org/</a:t>
            </a:r>
            <a:r>
              <a:rPr lang="en-US" sz="1500" dirty="0">
                <a:solidFill>
                  <a:srgbClr val="002060"/>
                </a:solidFill>
              </a:rPr>
              <a:t>  </a:t>
            </a:r>
            <a:r>
              <a:rPr lang="en-US" sz="1500" dirty="0"/>
              <a:t>(</a:t>
            </a:r>
            <a:r>
              <a:rPr lang="en-US" sz="1300" dirty="0"/>
              <a:t>website that enables individuals to locate shelters throughout the country)</a:t>
            </a:r>
          </a:p>
          <a:p>
            <a:endParaRPr lang="en-US" sz="1300" dirty="0">
              <a:solidFill>
                <a:srgbClr val="002060"/>
              </a:solidFill>
            </a:endParaRPr>
          </a:p>
          <a:p>
            <a:r>
              <a:rPr lang="en-US" sz="1500" dirty="0">
                <a:solidFill>
                  <a:srgbClr val="002060"/>
                </a:solidFill>
                <a:hlinkClick r:id="rId6"/>
              </a:rPr>
              <a:t>https://www.womenshelters.org/det/az-autumn_house_domestic_violence_shelter</a:t>
            </a:r>
            <a:r>
              <a:rPr lang="en-US" sz="1500" dirty="0">
                <a:solidFill>
                  <a:srgbClr val="002060"/>
                </a:solidFill>
              </a:rPr>
              <a:t> </a:t>
            </a:r>
            <a:r>
              <a:rPr lang="en-US" sz="1300" dirty="0"/>
              <a:t>(website for Autumn House shelter located in Maricopa County)</a:t>
            </a:r>
          </a:p>
          <a:p>
            <a:pPr marL="0" indent="0">
              <a:buNone/>
            </a:pPr>
            <a:endParaRPr lang="en-US" sz="1300" dirty="0">
              <a:solidFill>
                <a:srgbClr val="002060"/>
              </a:solidFill>
            </a:endParaRPr>
          </a:p>
          <a:p>
            <a:r>
              <a:rPr lang="en-US" sz="1500" dirty="0">
                <a:solidFill>
                  <a:srgbClr val="002060"/>
                </a:solidFill>
                <a:hlinkClick r:id="rId7"/>
              </a:rPr>
              <a:t>http://www.caafaaz.org/</a:t>
            </a:r>
            <a:r>
              <a:rPr lang="en-US" sz="1500" dirty="0">
                <a:solidFill>
                  <a:srgbClr val="002060"/>
                </a:solidFill>
              </a:rPr>
              <a:t> </a:t>
            </a:r>
            <a:r>
              <a:rPr lang="en-US" sz="1300" dirty="0"/>
              <a:t>(Community Alliance Against Family Abuse – provides services in Pinal County, AZ)</a:t>
            </a:r>
          </a:p>
          <a:p>
            <a:pPr marL="0" indent="0">
              <a:buNone/>
            </a:pPr>
            <a:endParaRPr lang="en-US" sz="1300" b="1" dirty="0">
              <a:solidFill>
                <a:srgbClr val="0070C0"/>
              </a:solidFill>
            </a:endParaRPr>
          </a:p>
          <a:p>
            <a:r>
              <a:rPr lang="en-US" sz="1500" b="1" dirty="0">
                <a:solidFill>
                  <a:srgbClr val="0070C0"/>
                </a:solidFill>
              </a:rPr>
              <a:t>602-263-8900 – </a:t>
            </a:r>
            <a:r>
              <a:rPr lang="en-US" sz="1200" b="1" dirty="0"/>
              <a:t>(</a:t>
            </a:r>
            <a:r>
              <a:rPr lang="en-US" sz="1300" dirty="0"/>
              <a:t>Local hotline number for Phoenix, AZ)</a:t>
            </a:r>
          </a:p>
          <a:p>
            <a:endParaRPr lang="en-US" sz="1300" dirty="0"/>
          </a:p>
          <a:p>
            <a:r>
              <a:rPr lang="en-US" sz="1500" dirty="0">
                <a:hlinkClick r:id="rId8"/>
              </a:rPr>
              <a:t>http://www.womenslaw.org/simple.php?sitemap_id=3</a:t>
            </a:r>
            <a:r>
              <a:rPr lang="en-US" sz="1500" dirty="0"/>
              <a:t> </a:t>
            </a:r>
            <a:r>
              <a:rPr lang="en-US" sz="1200" dirty="0"/>
              <a:t>(</a:t>
            </a:r>
            <a:r>
              <a:rPr lang="en-US" sz="1300" dirty="0"/>
              <a:t>safety tips by Women’s Law for people trying to leave abusive relationships and how to keep safe</a:t>
            </a:r>
            <a:r>
              <a:rPr lang="en-US" sz="1300" dirty="0" smtClean="0"/>
              <a:t>)</a:t>
            </a:r>
          </a:p>
          <a:p>
            <a:endParaRPr lang="en-US" sz="1200" dirty="0"/>
          </a:p>
          <a:p>
            <a:r>
              <a:rPr lang="en-US" sz="1500" dirty="0">
                <a:solidFill>
                  <a:schemeClr val="tx2"/>
                </a:solidFill>
                <a:hlinkClick r:id="rId9"/>
              </a:rPr>
              <a:t>http://www.ncall.us/advocacy/working-older-victims</a:t>
            </a:r>
            <a:r>
              <a:rPr lang="en-US" sz="1500" dirty="0">
                <a:solidFill>
                  <a:schemeClr val="tx2"/>
                </a:solidFill>
              </a:rPr>
              <a:t>  </a:t>
            </a:r>
            <a:r>
              <a:rPr lang="en-US" sz="1300" dirty="0"/>
              <a:t>(website for older victims of domestic violence – site includes a resource directory for victims)</a:t>
            </a:r>
            <a:endParaRPr lang="en-US" sz="1300" dirty="0">
              <a:solidFill>
                <a:schemeClr val="tx2"/>
              </a:solidFill>
            </a:endParaRPr>
          </a:p>
          <a:p>
            <a:endParaRPr lang="en-US" sz="1400" dirty="0" smtClean="0">
              <a:solidFill>
                <a:schemeClr val="tx2"/>
              </a:solidFill>
              <a:hlinkClick r:id="rId9"/>
            </a:endParaRPr>
          </a:p>
        </p:txBody>
      </p:sp>
    </p:spTree>
    <p:extLst>
      <p:ext uri="{BB962C8B-B14F-4D97-AF65-F5344CB8AC3E}">
        <p14:creationId xmlns:p14="http://schemas.microsoft.com/office/powerpoint/2010/main" val="2389777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Resources</a:t>
            </a:r>
            <a:endParaRPr lang="en-US" b="1" u="sng" dirty="0"/>
          </a:p>
        </p:txBody>
      </p:sp>
      <p:sp>
        <p:nvSpPr>
          <p:cNvPr id="3" name="Content Placeholder 2"/>
          <p:cNvSpPr>
            <a:spLocks noGrp="1"/>
          </p:cNvSpPr>
          <p:nvPr>
            <p:ph idx="1"/>
          </p:nvPr>
        </p:nvSpPr>
        <p:spPr>
          <a:xfrm>
            <a:off x="457200" y="1285336"/>
            <a:ext cx="8229600" cy="4977441"/>
          </a:xfrm>
        </p:spPr>
        <p:txBody>
          <a:bodyPr>
            <a:normAutofit fontScale="25000" lnSpcReduction="20000"/>
          </a:bodyPr>
          <a:lstStyle/>
          <a:p>
            <a:endParaRPr lang="en-US" sz="1400" dirty="0" smtClean="0">
              <a:solidFill>
                <a:schemeClr val="tx2"/>
              </a:solidFill>
              <a:hlinkClick r:id="rId3"/>
            </a:endParaRPr>
          </a:p>
          <a:p>
            <a:pPr marL="0" indent="0">
              <a:buNone/>
            </a:pPr>
            <a:endParaRPr lang="en-US" sz="3000" dirty="0"/>
          </a:p>
          <a:p>
            <a:r>
              <a:rPr lang="en-US" sz="5600" dirty="0">
                <a:hlinkClick r:id="rId4"/>
              </a:rPr>
              <a:t>https://www.verizon.com/about/sites/default/files/Verizon-Code-of-Conduct.pdf</a:t>
            </a:r>
            <a:r>
              <a:rPr lang="en-US" sz="5600" dirty="0"/>
              <a:t>  (</a:t>
            </a:r>
            <a:r>
              <a:rPr lang="en-US" sz="4800" dirty="0"/>
              <a:t>Code of Conduct for Verizon Employees – Directly addresses Domestic Violence)</a:t>
            </a:r>
          </a:p>
          <a:p>
            <a:endParaRPr lang="en-US" sz="5600" dirty="0"/>
          </a:p>
          <a:p>
            <a:r>
              <a:rPr lang="en-US" sz="5600" dirty="0">
                <a:solidFill>
                  <a:schemeClr val="tx2"/>
                </a:solidFill>
                <a:hlinkClick r:id="rId5"/>
              </a:rPr>
              <a:t>http://www.sojournerproject.org/</a:t>
            </a:r>
            <a:r>
              <a:rPr lang="en-US" sz="5600" dirty="0">
                <a:solidFill>
                  <a:schemeClr val="tx2"/>
                </a:solidFill>
              </a:rPr>
              <a:t>  </a:t>
            </a:r>
            <a:r>
              <a:rPr lang="en-US" sz="5600" dirty="0"/>
              <a:t>(</a:t>
            </a:r>
            <a:r>
              <a:rPr lang="en-US" sz="4800" dirty="0"/>
              <a:t>website is the national office but there is a shelter in the Phoenix area)</a:t>
            </a:r>
          </a:p>
          <a:p>
            <a:endParaRPr lang="en-US" sz="5600" dirty="0"/>
          </a:p>
          <a:p>
            <a:r>
              <a:rPr lang="en-US" sz="5600" dirty="0">
                <a:hlinkClick r:id="rId6"/>
              </a:rPr>
              <a:t>http://apps.americanbar.org/tips/publicservice/safetipseng.html</a:t>
            </a:r>
            <a:r>
              <a:rPr lang="en-US" sz="5600" dirty="0"/>
              <a:t>  </a:t>
            </a:r>
            <a:r>
              <a:rPr lang="en-US" sz="4800" dirty="0"/>
              <a:t>(tips about keeping safe at home, work, in the community, etc.)</a:t>
            </a:r>
          </a:p>
          <a:p>
            <a:endParaRPr lang="en-US" sz="5600" dirty="0"/>
          </a:p>
          <a:p>
            <a:r>
              <a:rPr lang="en-US" sz="5600" dirty="0">
                <a:solidFill>
                  <a:schemeClr val="tx2"/>
                </a:solidFill>
                <a:hlinkClick r:id="rId7"/>
              </a:rPr>
              <a:t>http://www.oneincusa.org/</a:t>
            </a:r>
            <a:r>
              <a:rPr lang="en-US" sz="5600" dirty="0">
                <a:solidFill>
                  <a:schemeClr val="tx2"/>
                </a:solidFill>
              </a:rPr>
              <a:t> </a:t>
            </a:r>
            <a:r>
              <a:rPr lang="en-US" sz="4800" dirty="0" smtClean="0"/>
              <a:t>(</a:t>
            </a:r>
            <a:r>
              <a:rPr lang="en-US" sz="4800" dirty="0"/>
              <a:t>website for a non-profit group that offers a program to deal with relationship violence.  Located in </a:t>
            </a:r>
            <a:r>
              <a:rPr lang="en-US" sz="4800" dirty="0" smtClean="0"/>
              <a:t>Glendale</a:t>
            </a:r>
            <a:r>
              <a:rPr lang="en-US" sz="4800" dirty="0"/>
              <a:t>)</a:t>
            </a:r>
            <a:endParaRPr lang="en-US" sz="4800" dirty="0" smtClean="0"/>
          </a:p>
          <a:p>
            <a:endParaRPr lang="en-US" sz="5600" dirty="0">
              <a:solidFill>
                <a:schemeClr val="tx2"/>
              </a:solidFill>
            </a:endParaRPr>
          </a:p>
          <a:p>
            <a:r>
              <a:rPr lang="en-US" sz="5600" dirty="0">
                <a:solidFill>
                  <a:schemeClr val="tx2"/>
                </a:solidFill>
                <a:hlinkClick r:id="rId8"/>
              </a:rPr>
              <a:t>http://www.azcadv.org/</a:t>
            </a:r>
            <a:r>
              <a:rPr lang="en-US" sz="5600" dirty="0">
                <a:solidFill>
                  <a:schemeClr val="tx2"/>
                </a:solidFill>
              </a:rPr>
              <a:t>  </a:t>
            </a:r>
            <a:r>
              <a:rPr lang="en-US" sz="5600" dirty="0"/>
              <a:t>(</a:t>
            </a:r>
            <a:r>
              <a:rPr lang="en-US" sz="4800" dirty="0"/>
              <a:t>AZ Coalition to End Sexual &amp; Domestic Violence – site has </a:t>
            </a:r>
            <a:r>
              <a:rPr lang="en-US" sz="4800" dirty="0" smtClean="0"/>
              <a:t>information/education and prevention  resources</a:t>
            </a:r>
            <a:r>
              <a:rPr lang="en-US" sz="4800" dirty="0"/>
              <a:t>)</a:t>
            </a:r>
          </a:p>
          <a:p>
            <a:endParaRPr lang="en-US" sz="5600" dirty="0">
              <a:solidFill>
                <a:schemeClr val="tx2"/>
              </a:solidFill>
            </a:endParaRPr>
          </a:p>
          <a:p>
            <a:r>
              <a:rPr lang="en-US" sz="5600" dirty="0">
                <a:solidFill>
                  <a:schemeClr val="tx2"/>
                </a:solidFill>
                <a:hlinkClick r:id="rId9"/>
              </a:rPr>
              <a:t>http://www.neveragainfoundation.org/</a:t>
            </a:r>
            <a:r>
              <a:rPr lang="en-US" sz="5600" dirty="0">
                <a:solidFill>
                  <a:schemeClr val="tx2"/>
                </a:solidFill>
              </a:rPr>
              <a:t> </a:t>
            </a:r>
            <a:r>
              <a:rPr lang="en-US" sz="4800" dirty="0"/>
              <a:t>(Never Again Foundation – a nonprofit charity that provides legal assistance to families of victims killed by domestic violence)</a:t>
            </a:r>
          </a:p>
          <a:p>
            <a:endParaRPr lang="en-US" sz="5600" dirty="0" smtClean="0">
              <a:hlinkClick r:id="rId10"/>
            </a:endParaRPr>
          </a:p>
          <a:p>
            <a:r>
              <a:rPr lang="en-US" sz="5600" dirty="0" smtClean="0">
                <a:hlinkClick r:id="rId10"/>
              </a:rPr>
              <a:t>http</a:t>
            </a:r>
            <a:r>
              <a:rPr lang="en-US" sz="5600" dirty="0">
                <a:hlinkClick r:id="rId10"/>
              </a:rPr>
              <a:t>://www.clicktoempower.org</a:t>
            </a:r>
            <a:r>
              <a:rPr lang="en-US" sz="5600" dirty="0" smtClean="0">
                <a:hlinkClick r:id="rId10"/>
              </a:rPr>
              <a:t>/</a:t>
            </a:r>
            <a:r>
              <a:rPr lang="en-US" sz="5600" dirty="0" smtClean="0"/>
              <a:t>  </a:t>
            </a:r>
            <a:r>
              <a:rPr lang="en-US" sz="4800" dirty="0" smtClean="0"/>
              <a:t>(Allstate Foundation’s program to provide knowledge and resources to survivors of domestic violence through online programs and webinars)</a:t>
            </a:r>
          </a:p>
          <a:p>
            <a:endParaRPr lang="en-US" sz="5600" dirty="0"/>
          </a:p>
          <a:p>
            <a:r>
              <a:rPr lang="en-US" sz="5600" dirty="0">
                <a:hlinkClick r:id="rId11"/>
              </a:rPr>
              <a:t>http://</a:t>
            </a:r>
            <a:r>
              <a:rPr lang="en-US" sz="5600" dirty="0" smtClean="0">
                <a:hlinkClick r:id="rId11"/>
              </a:rPr>
              <a:t>www.verizon.com/about/responsibility/hopeline</a:t>
            </a:r>
            <a:r>
              <a:rPr lang="en-US" sz="5600" dirty="0"/>
              <a:t> </a:t>
            </a:r>
            <a:r>
              <a:rPr lang="en-US" sz="5600" dirty="0" smtClean="0"/>
              <a:t> </a:t>
            </a:r>
            <a:r>
              <a:rPr lang="en-US" sz="4800" dirty="0" smtClean="0"/>
              <a:t>(website created by Verizon – powerful video to view created to illustrate the 6,000 women &amp; men turned away daily from shelters due to lack of funding)</a:t>
            </a:r>
          </a:p>
          <a:p>
            <a:pPr marL="0" indent="0">
              <a:buNone/>
            </a:pPr>
            <a:endParaRPr lang="en-US" sz="2900" dirty="0" smtClean="0"/>
          </a:p>
          <a:p>
            <a:pPr marL="0" indent="0">
              <a:buNone/>
            </a:pPr>
            <a:endParaRPr lang="en-US" sz="2900" dirty="0"/>
          </a:p>
        </p:txBody>
      </p:sp>
      <p:pic>
        <p:nvPicPr>
          <p:cNvPr id="4" name="Picture 2" descr="C:\Users\krickk\AppData\Local\Microsoft\Windows\Temporary Internet Files\Content.Outlook\JINB87E0\HAWP logo (2).png"/>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a:off x="7358332" y="6129771"/>
            <a:ext cx="629729" cy="45926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86355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8E938D-EF8A-4FA3-849C-2C0712CD2EE1}" type="slidenum">
              <a:rPr lang="en-US" smtClean="0"/>
              <a:pPr/>
              <a:t>3</a:t>
            </a:fld>
            <a:endParaRPr lang="en-US" dirty="0"/>
          </a:p>
        </p:txBody>
      </p:sp>
      <p:sp>
        <p:nvSpPr>
          <p:cNvPr id="5" name="Title 2"/>
          <p:cNvSpPr txBox="1">
            <a:spLocks/>
          </p:cNvSpPr>
          <p:nvPr/>
        </p:nvSpPr>
        <p:spPr>
          <a:xfrm>
            <a:off x="152400" y="498012"/>
            <a:ext cx="8763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u="sng" dirty="0" smtClean="0"/>
              <a:t>What Do Employers Think?</a:t>
            </a:r>
            <a:endParaRPr lang="en-US" sz="4000" b="1" u="sng" dirty="0"/>
          </a:p>
        </p:txBody>
      </p:sp>
      <p:sp>
        <p:nvSpPr>
          <p:cNvPr id="6" name="Content Placeholder 1"/>
          <p:cNvSpPr>
            <a:spLocks noGrp="1"/>
          </p:cNvSpPr>
          <p:nvPr>
            <p:ph idx="1"/>
          </p:nvPr>
        </p:nvSpPr>
        <p:spPr>
          <a:xfrm>
            <a:off x="419100" y="1293962"/>
            <a:ext cx="8229600" cy="4796287"/>
          </a:xfrm>
        </p:spPr>
        <p:style>
          <a:lnRef idx="2">
            <a:schemeClr val="accent1"/>
          </a:lnRef>
          <a:fillRef idx="1">
            <a:schemeClr val="lt1"/>
          </a:fillRef>
          <a:effectRef idx="0">
            <a:schemeClr val="accent1"/>
          </a:effectRef>
          <a:fontRef idx="minor">
            <a:schemeClr val="dk1"/>
          </a:fontRef>
        </p:style>
        <p:txBody>
          <a:bodyPr>
            <a:normAutofit/>
          </a:bodyPr>
          <a:lstStyle/>
          <a:p>
            <a:pPr marL="457200" lvl="1" indent="0">
              <a:buNone/>
            </a:pPr>
            <a:endParaRPr lang="en-US" sz="1200" b="1" dirty="0" smtClean="0"/>
          </a:p>
          <a:p>
            <a:pPr marL="0" lvl="1" indent="0">
              <a:buNone/>
            </a:pPr>
            <a:r>
              <a:rPr lang="en-US" sz="1800" b="1" dirty="0" smtClean="0">
                <a:solidFill>
                  <a:srgbClr val="002060"/>
                </a:solidFill>
              </a:rPr>
              <a:t>According to a Domestic Violence and Mental Health Research Project Report completed by </a:t>
            </a:r>
            <a:r>
              <a:rPr lang="en-US" sz="1800" b="1" dirty="0" err="1" smtClean="0">
                <a:solidFill>
                  <a:srgbClr val="002060"/>
                </a:solidFill>
              </a:rPr>
              <a:t>WestGroup</a:t>
            </a:r>
            <a:r>
              <a:rPr lang="en-US" sz="1800" b="1" dirty="0" smtClean="0">
                <a:solidFill>
                  <a:srgbClr val="002060"/>
                </a:solidFill>
              </a:rPr>
              <a:t> Research and the Healthy Arizona Worksites Program in 2015</a:t>
            </a:r>
            <a:endParaRPr lang="en-US" sz="1800" b="1" dirty="0">
              <a:solidFill>
                <a:srgbClr val="002060"/>
              </a:solidFill>
            </a:endParaRPr>
          </a:p>
          <a:p>
            <a:pPr marL="685800" lvl="2">
              <a:buFont typeface="Arial" panose="020B0604020202020204" pitchFamily="34" charset="0"/>
              <a:buChar char="•"/>
            </a:pPr>
            <a:r>
              <a:rPr lang="en-US" sz="1600" b="1" dirty="0" smtClean="0">
                <a:solidFill>
                  <a:srgbClr val="002060"/>
                </a:solidFill>
              </a:rPr>
              <a:t>HR Managers feel employers should address Domestic Violence</a:t>
            </a:r>
          </a:p>
          <a:p>
            <a:pPr marL="685800" lvl="2">
              <a:buFont typeface="Arial" panose="020B0604020202020204" pitchFamily="34" charset="0"/>
              <a:buChar char="•"/>
            </a:pPr>
            <a:r>
              <a:rPr lang="en-US" sz="1600" b="1" dirty="0" smtClean="0">
                <a:solidFill>
                  <a:srgbClr val="002060"/>
                </a:solidFill>
              </a:rPr>
              <a:t>HR Managers would like specific policies, procedures, training and other resources to address Domestic Violence</a:t>
            </a:r>
          </a:p>
          <a:p>
            <a:pPr marL="685800" lvl="2">
              <a:buFont typeface="Arial" panose="020B0604020202020204" pitchFamily="34" charset="0"/>
              <a:buChar char="•"/>
            </a:pPr>
            <a:r>
              <a:rPr lang="en-US" sz="1600" b="1" dirty="0" smtClean="0">
                <a:solidFill>
                  <a:srgbClr val="002060"/>
                </a:solidFill>
              </a:rPr>
              <a:t>HR managers feel that being responsive to employees experiencing Domestic Violence is very important</a:t>
            </a:r>
          </a:p>
          <a:p>
            <a:pPr marL="685800" lvl="2">
              <a:buFont typeface="Arial" panose="020B0604020202020204" pitchFamily="34" charset="0"/>
              <a:buChar char="•"/>
            </a:pPr>
            <a:r>
              <a:rPr lang="en-US" sz="1600" b="1" dirty="0" smtClean="0">
                <a:solidFill>
                  <a:srgbClr val="002060"/>
                </a:solidFill>
              </a:rPr>
              <a:t>Most employers do not have full picture of how Domestic Violence issues impact their organizations</a:t>
            </a:r>
          </a:p>
          <a:p>
            <a:pPr marL="742950" lvl="2" indent="-285750" algn="ctr">
              <a:buFont typeface="Wingdings" panose="05000000000000000000" pitchFamily="2" charset="2"/>
              <a:buChar char="v"/>
            </a:pPr>
            <a:endParaRPr lang="en-US" sz="1600" b="1" dirty="0" smtClean="0">
              <a:solidFill>
                <a:srgbClr val="002060"/>
              </a:solidFill>
            </a:endParaRPr>
          </a:p>
          <a:p>
            <a:pPr marL="457200" lvl="2" indent="0">
              <a:buNone/>
            </a:pPr>
            <a:endParaRPr lang="en-US" sz="1600" b="1" dirty="0">
              <a:solidFill>
                <a:srgbClr val="002060"/>
              </a:solidFill>
            </a:endParaRPr>
          </a:p>
          <a:p>
            <a:pPr marL="457200" lvl="2" indent="0">
              <a:buNone/>
            </a:pPr>
            <a:r>
              <a:rPr lang="en-US" sz="1600" b="1" dirty="0" smtClean="0">
                <a:solidFill>
                  <a:srgbClr val="0070C0"/>
                </a:solidFill>
              </a:rPr>
              <a:t>A Fortune 100 survey showed that 66% of Senior Executives and 75% of HR directors feel that if Domestic Violence were addressed the negative impacts (of Domestic Violence)  would greatly improve within their organizations		</a:t>
            </a:r>
            <a:endParaRPr lang="en-US" sz="1600" b="1" dirty="0">
              <a:solidFill>
                <a:srgbClr val="0070C0"/>
              </a:solidFill>
            </a:endParaRPr>
          </a:p>
          <a:p>
            <a:pPr marL="0" indent="0">
              <a:buNone/>
            </a:pPr>
            <a:endParaRPr lang="en-US" sz="1800" b="1" dirty="0"/>
          </a:p>
        </p:txBody>
      </p:sp>
      <p:sp>
        <p:nvSpPr>
          <p:cNvPr id="8" name="Rectangle 7"/>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1104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down)">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wipe(down)">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wipe(down)">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wipe(down)">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animEffect transition="in" filter="wipe(down)">
                                      <p:cBhvr>
                                        <p:cTn id="2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49570"/>
            <a:ext cx="8229600" cy="3140015"/>
          </a:xfrm>
        </p:spPr>
        <p:txBody>
          <a:bodyPr>
            <a:normAutofit/>
          </a:bodyPr>
          <a:lstStyle/>
          <a:p>
            <a:endParaRPr lang="en-US" sz="1400" dirty="0"/>
          </a:p>
          <a:p>
            <a:pPr marL="0" indent="0">
              <a:buNone/>
            </a:pPr>
            <a:endParaRPr lang="en-US" sz="1400" dirty="0">
              <a:solidFill>
                <a:schemeClr val="tx2"/>
              </a:solidFill>
            </a:endParaRPr>
          </a:p>
          <a:p>
            <a:pPr marL="0" indent="0">
              <a:buNone/>
            </a:pPr>
            <a:endParaRPr lang="en-US" sz="1200" dirty="0"/>
          </a:p>
        </p:txBody>
      </p:sp>
      <p:pic>
        <p:nvPicPr>
          <p:cNvPr id="4" name="Picture 2" descr="C:\Users\krickk\AppData\Local\Microsoft\Windows\Temporary Internet Files\Content.Outlook\JINB87E0\HAWP logo (2).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528418" y="5661143"/>
            <a:ext cx="1565354" cy="114162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HicksM\AppData\Local\Microsoft\Windows\Temporary Internet Files\Content.IE5\YQEDLCWI\questions_graphic[1].jp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169130" y="1780724"/>
            <a:ext cx="2857500" cy="2847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60369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8E938D-EF8A-4FA3-849C-2C0712CD2EE1}" type="slidenum">
              <a:rPr lang="en-US" smtClean="0"/>
              <a:pPr/>
              <a:t>31</a:t>
            </a:fld>
            <a:endParaRPr lang="en-US" dirty="0"/>
          </a:p>
        </p:txBody>
      </p:sp>
      <p:sp>
        <p:nvSpPr>
          <p:cNvPr id="5" name="Title 2"/>
          <p:cNvSpPr txBox="1">
            <a:spLocks/>
          </p:cNvSpPr>
          <p:nvPr/>
        </p:nvSpPr>
        <p:spPr>
          <a:xfrm>
            <a:off x="152400" y="498012"/>
            <a:ext cx="8763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b="1" dirty="0">
              <a:effectLst>
                <a:outerShdw blurRad="38100" dist="38100" dir="2700000" algn="tl">
                  <a:srgbClr val="000000">
                    <a:alpha val="43137"/>
                  </a:srgbClr>
                </a:outerShdw>
              </a:effectLst>
            </a:endParaRPr>
          </a:p>
        </p:txBody>
      </p:sp>
      <p:sp>
        <p:nvSpPr>
          <p:cNvPr id="6" name="Content Placeholder 1"/>
          <p:cNvSpPr>
            <a:spLocks noGrp="1"/>
          </p:cNvSpPr>
          <p:nvPr>
            <p:ph idx="1"/>
          </p:nvPr>
        </p:nvSpPr>
        <p:spPr>
          <a:xfrm>
            <a:off x="419100" y="1371600"/>
            <a:ext cx="8229600" cy="3902635"/>
          </a:xfrm>
        </p:spPr>
        <p:txBody>
          <a:bodyPr>
            <a:normAutofit/>
          </a:bodyPr>
          <a:lstStyle/>
          <a:p>
            <a:pPr marL="0" indent="0">
              <a:buNone/>
            </a:pPr>
            <a:endParaRPr lang="en-US" sz="1200" dirty="0" smtClean="0"/>
          </a:p>
          <a:p>
            <a:pPr lvl="1">
              <a:buFont typeface="Wingdings" panose="05000000000000000000" pitchFamily="2" charset="2"/>
              <a:buChar char="ü"/>
            </a:pPr>
            <a:endParaRPr lang="en-US" sz="1200" b="1" dirty="0" smtClean="0"/>
          </a:p>
          <a:p>
            <a:pPr marL="457200" lvl="1" indent="0" algn="ctr">
              <a:buNone/>
            </a:pPr>
            <a:endParaRPr lang="en-US" sz="1200" b="1" dirty="0" smtClean="0"/>
          </a:p>
          <a:p>
            <a:pPr marL="457200" lvl="1" indent="0" algn="ctr">
              <a:buNone/>
            </a:pPr>
            <a:endParaRPr lang="en-US" sz="1200" b="1" dirty="0"/>
          </a:p>
          <a:p>
            <a:pPr marL="457200" lvl="1" indent="0" algn="ctr">
              <a:buNone/>
            </a:pPr>
            <a:endParaRPr lang="en-US" sz="1200" b="1" dirty="0" smtClean="0"/>
          </a:p>
          <a:p>
            <a:pPr marL="457200" lvl="1" indent="0" algn="ctr">
              <a:buNone/>
            </a:pPr>
            <a:endParaRPr lang="en-US" sz="1200" b="1" dirty="0"/>
          </a:p>
          <a:p>
            <a:pPr marL="0" indent="0">
              <a:buNone/>
            </a:pPr>
            <a:endParaRPr lang="en-US" sz="1800" b="1" dirty="0"/>
          </a:p>
        </p:txBody>
      </p:sp>
      <p:sp>
        <p:nvSpPr>
          <p:cNvPr id="8" name="Rectangle 7"/>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57375" y="2130725"/>
            <a:ext cx="5429250" cy="3393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00332" y="879894"/>
            <a:ext cx="8005313" cy="523220"/>
          </a:xfrm>
          <a:prstGeom prst="rect">
            <a:avLst/>
          </a:prstGeom>
          <a:noFill/>
        </p:spPr>
        <p:txBody>
          <a:bodyPr wrap="square" rtlCol="0">
            <a:spAutoFit/>
          </a:bodyPr>
          <a:lstStyle/>
          <a:p>
            <a:r>
              <a:rPr lang="en-US" sz="2800" b="1" dirty="0" smtClean="0"/>
              <a:t>Interested in more training?  Contact Sherry Haskins</a:t>
            </a:r>
            <a:endParaRPr lang="en-US" sz="2800" b="1" dirty="0"/>
          </a:p>
        </p:txBody>
      </p:sp>
      <p:pic>
        <p:nvPicPr>
          <p:cNvPr id="9" name="Picture 2" descr="C:\Users\krickk\AppData\Local\Microsoft\Windows\Temporary Internet Files\Content.Outlook\JINB87E0\HAWP logo (2).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680818" y="5813543"/>
            <a:ext cx="1565354" cy="1141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71865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t>Brief Biography for Melody Hicks</a:t>
            </a:r>
            <a:endParaRPr lang="en-US" sz="2800" u="sng" dirty="0"/>
          </a:p>
        </p:txBody>
      </p:sp>
      <p:sp>
        <p:nvSpPr>
          <p:cNvPr id="3" name="Content Placeholder 2"/>
          <p:cNvSpPr>
            <a:spLocks noGrp="1"/>
          </p:cNvSpPr>
          <p:nvPr>
            <p:ph idx="1"/>
          </p:nvPr>
        </p:nvSpPr>
        <p:spPr>
          <a:xfrm>
            <a:off x="457200" y="2130726"/>
            <a:ext cx="8229600" cy="3995438"/>
          </a:xfrm>
        </p:spPr>
        <p:txBody>
          <a:bodyPr>
            <a:normAutofit/>
          </a:bodyPr>
          <a:lstStyle/>
          <a:p>
            <a:pPr marL="0" indent="0">
              <a:buNone/>
            </a:pPr>
            <a:r>
              <a:rPr lang="en-US" sz="1600" dirty="0" smtClean="0"/>
              <a:t>Melody Hicks is a Licensed Professional Counselor with the state of AZ Board of Behavioral Health Examiners.  She has a Master’s degree in Counseling from Arizona State University. She has over 40 years of experience in the field of Behavioral/mental health.  She has worked as a crisis counselor, Rape and Domestic Violence hotline counselor; drug and alcohol coordinator at Northern Arizona University and had her own independent practice where she was a contractor with United Behavioral Health and Cigna Behavioral Health.  She has worked with diverse populations and was an adjunct instructor with the Maricopa County Community College District for over 15 years.  She presently works at Maricopa County Public Health as a Behavioral Health Integration Manager and in addition to working with the Healthy AZ Worksites Program, she works with many departments in Public Health to integrate behavioral health information into their programs.</a:t>
            </a:r>
            <a:endParaRPr lang="en-US" sz="1600" dirty="0"/>
          </a:p>
        </p:txBody>
      </p:sp>
    </p:spTree>
    <p:extLst>
      <p:ext uri="{BB962C8B-B14F-4D97-AF65-F5344CB8AC3E}">
        <p14:creationId xmlns:p14="http://schemas.microsoft.com/office/powerpoint/2010/main" val="1618529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What Would your company do…</a:t>
            </a:r>
            <a:endParaRPr lang="en-US" sz="6600" b="1" u="sng" dirty="0"/>
          </a:p>
        </p:txBody>
      </p:sp>
      <p:sp>
        <p:nvSpPr>
          <p:cNvPr id="4" name="Content Placeholder 3"/>
          <p:cNvSpPr>
            <a:spLocks noGrp="1"/>
          </p:cNvSpPr>
          <p:nvPr>
            <p:ph sz="half" idx="1"/>
          </p:nvPr>
        </p:nvSpPr>
        <p:spPr>
          <a:xfrm>
            <a:off x="879894" y="2182482"/>
            <a:ext cx="7634378" cy="3674853"/>
          </a:xfrm>
        </p:spPr>
        <p:txBody>
          <a:bodyPr>
            <a:normAutofit lnSpcReduction="10000"/>
          </a:bodyPr>
          <a:lstStyle/>
          <a:p>
            <a:pPr marL="0" indent="0">
              <a:buNone/>
            </a:pPr>
            <a:r>
              <a:rPr lang="en-US" sz="2000" dirty="0" smtClean="0"/>
              <a:t>Melissa was </a:t>
            </a:r>
            <a:r>
              <a:rPr lang="en-US" sz="2000" dirty="0"/>
              <a:t>a high-flying young executive in New </a:t>
            </a:r>
            <a:r>
              <a:rPr lang="en-US" sz="2000" dirty="0" smtClean="0"/>
              <a:t>York but never breathing a word to anyone about the Hospital </a:t>
            </a:r>
            <a:r>
              <a:rPr lang="en-US" sz="2000" dirty="0"/>
              <a:t>admissions, miscarriages, </a:t>
            </a:r>
            <a:r>
              <a:rPr lang="en-US" sz="2000" dirty="0" smtClean="0"/>
              <a:t>beatings all of which had become “normal” in her life.  Fearing she would </a:t>
            </a:r>
            <a:r>
              <a:rPr lang="en-US" sz="2000" dirty="0" smtClean="0"/>
              <a:t>die, </a:t>
            </a:r>
            <a:r>
              <a:rPr lang="en-US" sz="2000" dirty="0" smtClean="0"/>
              <a:t>she took </a:t>
            </a:r>
            <a:r>
              <a:rPr lang="en-US" sz="2000" dirty="0"/>
              <a:t>an overnight train to California with only $50 in her pocket and an assumed </a:t>
            </a:r>
            <a:r>
              <a:rPr lang="en-US" sz="2000" dirty="0" smtClean="0"/>
              <a:t>name she began </a:t>
            </a:r>
            <a:r>
              <a:rPr lang="en-US" sz="2000" dirty="0"/>
              <a:t>a new life as a secretary in an advertising agency. </a:t>
            </a:r>
            <a:endParaRPr lang="en-US" sz="2000" dirty="0" smtClean="0"/>
          </a:p>
          <a:p>
            <a:pPr marL="0" indent="0">
              <a:buNone/>
            </a:pPr>
            <a:endParaRPr lang="en-US" sz="2000" b="1" dirty="0" smtClean="0">
              <a:solidFill>
                <a:srgbClr val="002060"/>
              </a:solidFill>
            </a:endParaRPr>
          </a:p>
          <a:p>
            <a:pPr marL="0" indent="0">
              <a:buNone/>
            </a:pPr>
            <a:r>
              <a:rPr lang="en-US" sz="2000" dirty="0"/>
              <a:t>"</a:t>
            </a:r>
            <a:r>
              <a:rPr lang="en-US" sz="2000" b="1" dirty="0"/>
              <a:t>If it were not for my employer, I would not be alive today</a:t>
            </a:r>
            <a:r>
              <a:rPr lang="en-US" sz="2000" dirty="0"/>
              <a:t>," says Melissa </a:t>
            </a:r>
            <a:r>
              <a:rPr lang="en-US" sz="2000" dirty="0" err="1"/>
              <a:t>Morbeck</a:t>
            </a:r>
            <a:r>
              <a:rPr lang="en-US" sz="2000" dirty="0"/>
              <a:t>, calmly.</a:t>
            </a:r>
            <a:endParaRPr lang="en-US" sz="2000" b="1" dirty="0">
              <a:solidFill>
                <a:srgbClr val="002060"/>
              </a:solidFill>
            </a:endParaRPr>
          </a:p>
          <a:p>
            <a:pPr marL="0" indent="0">
              <a:buNone/>
            </a:pPr>
            <a:endParaRPr lang="en-US" sz="2000" b="1" dirty="0" smtClean="0">
              <a:solidFill>
                <a:srgbClr val="002060"/>
              </a:solidFill>
            </a:endParaRPr>
          </a:p>
          <a:p>
            <a:pPr marL="0" indent="0">
              <a:buNone/>
            </a:pPr>
            <a:endParaRPr lang="en-US" sz="2000" b="1" dirty="0" smtClean="0">
              <a:solidFill>
                <a:srgbClr val="002060"/>
              </a:solidFill>
            </a:endParaRPr>
          </a:p>
          <a:p>
            <a:pPr marL="0" indent="0">
              <a:buNone/>
            </a:pPr>
            <a:r>
              <a:rPr lang="en-US" sz="1000" b="1" dirty="0">
                <a:solidFill>
                  <a:srgbClr val="002060"/>
                </a:solidFill>
              </a:rPr>
              <a:t>From October 4, 2013 http://www.theguardian.com/sustainable-business/domestic-violence-hidden-workplace-issue</a:t>
            </a:r>
            <a:endParaRPr lang="en-US" sz="1300" b="1" dirty="0" smtClean="0">
              <a:solidFill>
                <a:srgbClr val="002060"/>
              </a:solidFill>
            </a:endParaRPr>
          </a:p>
        </p:txBody>
      </p:sp>
      <p:pic>
        <p:nvPicPr>
          <p:cNvPr id="5" name="Picture 2" descr="C:\Users\krickk\AppData\Local\Microsoft\Windows\Temporary Internet Files\Content.Outlook\JINB87E0\HAWP logo (2).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528418" y="5661143"/>
            <a:ext cx="1565354" cy="114162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6231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Effect transition="in" filter="fade">
                                      <p:cBhvr>
                                        <p:cTn id="15"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3200" b="1" u="sng" dirty="0" smtClean="0"/>
              <a:t>Domestic Violence </a:t>
            </a:r>
            <a:r>
              <a:rPr lang="en-US" sz="2000" b="1" u="sng" dirty="0" smtClean="0"/>
              <a:t>impacts Workforce Safety &amp; productivity</a:t>
            </a:r>
            <a:endParaRPr lang="en-US" sz="2000" b="1" u="sng" dirty="0"/>
          </a:p>
        </p:txBody>
      </p:sp>
      <p:sp>
        <p:nvSpPr>
          <p:cNvPr id="2" name="Content Placeholder 1"/>
          <p:cNvSpPr>
            <a:spLocks noGrp="1"/>
          </p:cNvSpPr>
          <p:nvPr>
            <p:ph sz="half" idx="1"/>
          </p:nvPr>
        </p:nvSpPr>
        <p:spPr>
          <a:xfrm>
            <a:off x="457201" y="1958196"/>
            <a:ext cx="3071004" cy="2311879"/>
          </a:xfrm>
        </p:spPr>
        <p:txBody>
          <a:bodyPr>
            <a:normAutofit/>
          </a:bodyPr>
          <a:lstStyle/>
          <a:p>
            <a:pPr>
              <a:spcBef>
                <a:spcPts val="1200"/>
              </a:spcBef>
            </a:pPr>
            <a:endParaRPr lang="en-US" sz="1800" b="1" i="1" dirty="0" smtClean="0"/>
          </a:p>
          <a:p>
            <a:pPr lvl="1"/>
            <a:endParaRPr lang="en-US" sz="1800" b="1" dirty="0"/>
          </a:p>
          <a:p>
            <a:pPr lvl="1"/>
            <a:endParaRPr lang="en-US" sz="1800" b="1" dirty="0" smtClean="0"/>
          </a:p>
          <a:p>
            <a:pPr lvl="1"/>
            <a:endParaRPr lang="en-US" sz="1800" b="1" dirty="0" smtClean="0"/>
          </a:p>
          <a:p>
            <a:pPr lvl="1"/>
            <a:endParaRPr lang="en-US" sz="1800" b="1" dirty="0"/>
          </a:p>
          <a:p>
            <a:pPr lvl="1"/>
            <a:endParaRPr lang="en-US" sz="1800" b="1" dirty="0"/>
          </a:p>
          <a:p>
            <a:pPr marL="0" indent="0">
              <a:buNone/>
            </a:pPr>
            <a:endParaRPr lang="en-US" sz="1800" b="1" dirty="0" smtClean="0"/>
          </a:p>
          <a:p>
            <a:endParaRPr lang="en-US" sz="1800" dirty="0"/>
          </a:p>
        </p:txBody>
      </p:sp>
      <p:sp>
        <p:nvSpPr>
          <p:cNvPr id="39" name="Content Placeholder 38"/>
          <p:cNvSpPr>
            <a:spLocks noGrp="1"/>
          </p:cNvSpPr>
          <p:nvPr>
            <p:ph sz="half" idx="2"/>
          </p:nvPr>
        </p:nvSpPr>
        <p:spPr>
          <a:xfrm>
            <a:off x="3778370" y="1600200"/>
            <a:ext cx="4908430" cy="4136366"/>
          </a:xfrm>
        </p:spPr>
        <p:txBody>
          <a:bodyPr>
            <a:normAutofit/>
          </a:bodyPr>
          <a:lstStyle/>
          <a:p>
            <a:r>
              <a:rPr lang="en-US" sz="1800" b="1" dirty="0" smtClean="0">
                <a:solidFill>
                  <a:srgbClr val="2F308B"/>
                </a:solidFill>
              </a:rPr>
              <a:t>Over 1 million women are stalked annually and at least a quarter of them (250,000) admit to missing work because of stalking</a:t>
            </a:r>
          </a:p>
          <a:p>
            <a:pPr marL="0" indent="0">
              <a:buNone/>
            </a:pPr>
            <a:endParaRPr lang="en-US" sz="1800" b="1" dirty="0" smtClean="0">
              <a:solidFill>
                <a:srgbClr val="2F308B"/>
              </a:solidFill>
            </a:endParaRPr>
          </a:p>
          <a:p>
            <a:r>
              <a:rPr lang="en-US" sz="1800" b="1" dirty="0" smtClean="0">
                <a:solidFill>
                  <a:srgbClr val="2F308B"/>
                </a:solidFill>
              </a:rPr>
              <a:t>Over half of the employed victims of domestic violence reported missing work because of the abuse</a:t>
            </a:r>
          </a:p>
          <a:p>
            <a:endParaRPr lang="en-US" sz="1800" b="1" dirty="0" smtClean="0">
              <a:solidFill>
                <a:srgbClr val="2F308B"/>
              </a:solidFill>
            </a:endParaRPr>
          </a:p>
          <a:p>
            <a:r>
              <a:rPr lang="en-US" sz="1800" b="1" dirty="0">
                <a:solidFill>
                  <a:srgbClr val="002060"/>
                </a:solidFill>
              </a:rPr>
              <a:t>74% of working, battered women report being harassed by their partners while at the workplace</a:t>
            </a:r>
          </a:p>
          <a:p>
            <a:endParaRPr lang="en-US" sz="1600" b="1" dirty="0">
              <a:solidFill>
                <a:srgbClr val="002060"/>
              </a:solidFill>
            </a:endParaRPr>
          </a:p>
          <a:p>
            <a:pPr marL="0" indent="0">
              <a:buNone/>
            </a:pPr>
            <a:endParaRPr lang="en-US" sz="1600" b="1" dirty="0" smtClean="0">
              <a:solidFill>
                <a:srgbClr val="2F308B"/>
              </a:solidFill>
            </a:endParaRPr>
          </a:p>
        </p:txBody>
      </p:sp>
      <p:pic>
        <p:nvPicPr>
          <p:cNvPr id="4" name="Picture 2" descr="C:\Users\krickk\AppData\Local\Microsoft\Windows\Temporary Internet Files\Content.Outlook\JINB87E0\HAWP logo (2).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528418" y="5661143"/>
            <a:ext cx="1565354" cy="114162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TextBox 39"/>
          <p:cNvSpPr txBox="1"/>
          <p:nvPr/>
        </p:nvSpPr>
        <p:spPr>
          <a:xfrm>
            <a:off x="724619" y="4710023"/>
            <a:ext cx="2993366" cy="584775"/>
          </a:xfrm>
          <a:prstGeom prst="rect">
            <a:avLst/>
          </a:prstGeom>
          <a:noFill/>
        </p:spPr>
        <p:txBody>
          <a:bodyPr wrap="square" rtlCol="0">
            <a:spAutoFit/>
          </a:bodyPr>
          <a:lstStyle/>
          <a:p>
            <a:r>
              <a:rPr lang="en-US" sz="1100" b="1" dirty="0" smtClean="0">
                <a:solidFill>
                  <a:srgbClr val="C00000"/>
                </a:solidFill>
              </a:rPr>
              <a:t>One in four women and one in seven men will experience domestic violence in their lifetime.</a:t>
            </a:r>
          </a:p>
          <a:p>
            <a:r>
              <a:rPr lang="en-US" sz="1000" dirty="0">
                <a:solidFill>
                  <a:srgbClr val="C00000"/>
                </a:solidFill>
              </a:rPr>
              <a:t>	</a:t>
            </a:r>
            <a:r>
              <a:rPr lang="en-US" sz="800" b="1" dirty="0" smtClean="0"/>
              <a:t>Center for Disease Control &amp; Prevention</a:t>
            </a:r>
            <a:endParaRPr lang="en-US" sz="800" b="1" dirty="0"/>
          </a:p>
        </p:txBody>
      </p:sp>
      <p:pic>
        <p:nvPicPr>
          <p:cNvPr id="6" name="Picture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27009" y="3037936"/>
            <a:ext cx="3101196" cy="1033732"/>
          </a:xfrm>
          <a:prstGeom prst="rect">
            <a:avLst/>
          </a:prstGeom>
        </p:spPr>
      </p:pic>
    </p:spTree>
    <p:extLst>
      <p:ext uri="{BB962C8B-B14F-4D97-AF65-F5344CB8AC3E}">
        <p14:creationId xmlns:p14="http://schemas.microsoft.com/office/powerpoint/2010/main" val="45479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9">
                                            <p:txEl>
                                              <p:pRg st="0" end="0"/>
                                            </p:txEl>
                                          </p:spTgt>
                                        </p:tgtEl>
                                        <p:attrNameLst>
                                          <p:attrName>style.visibility</p:attrName>
                                        </p:attrNameLst>
                                      </p:cBhvr>
                                      <p:to>
                                        <p:strVal val="visible"/>
                                      </p:to>
                                    </p:set>
                                    <p:animEffect transition="in" filter="fade">
                                      <p:cBhvr>
                                        <p:cTn id="7" dur="1000"/>
                                        <p:tgtEl>
                                          <p:spTgt spid="39">
                                            <p:txEl>
                                              <p:pRg st="0" end="0"/>
                                            </p:txEl>
                                          </p:spTgt>
                                        </p:tgtEl>
                                      </p:cBhvr>
                                    </p:animEffect>
                                    <p:anim calcmode="lin" valueType="num">
                                      <p:cBhvr>
                                        <p:cTn id="8" dur="1000" fill="hold"/>
                                        <p:tgtEl>
                                          <p:spTgt spid="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9">
                                            <p:txEl>
                                              <p:pRg st="2" end="2"/>
                                            </p:txEl>
                                          </p:spTgt>
                                        </p:tgtEl>
                                        <p:attrNameLst>
                                          <p:attrName>style.visibility</p:attrName>
                                        </p:attrNameLst>
                                      </p:cBhvr>
                                      <p:to>
                                        <p:strVal val="visible"/>
                                      </p:to>
                                    </p:set>
                                    <p:animEffect transition="in" filter="fade">
                                      <p:cBhvr>
                                        <p:cTn id="14" dur="1000"/>
                                        <p:tgtEl>
                                          <p:spTgt spid="39">
                                            <p:txEl>
                                              <p:pRg st="2" end="2"/>
                                            </p:txEl>
                                          </p:spTgt>
                                        </p:tgtEl>
                                      </p:cBhvr>
                                    </p:animEffect>
                                    <p:anim calcmode="lin" valueType="num">
                                      <p:cBhvr>
                                        <p:cTn id="15" dur="1000" fill="hold"/>
                                        <p:tgtEl>
                                          <p:spTgt spid="3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9">
                                            <p:txEl>
                                              <p:pRg st="4" end="4"/>
                                            </p:txEl>
                                          </p:spTgt>
                                        </p:tgtEl>
                                        <p:attrNameLst>
                                          <p:attrName>style.visibility</p:attrName>
                                        </p:attrNameLst>
                                      </p:cBhvr>
                                      <p:to>
                                        <p:strVal val="visible"/>
                                      </p:to>
                                    </p:set>
                                    <p:animEffect transition="in" filter="fade">
                                      <p:cBhvr>
                                        <p:cTn id="21" dur="1000"/>
                                        <p:tgtEl>
                                          <p:spTgt spid="39">
                                            <p:txEl>
                                              <p:pRg st="4" end="4"/>
                                            </p:txEl>
                                          </p:spTgt>
                                        </p:tgtEl>
                                      </p:cBhvr>
                                    </p:animEffect>
                                    <p:anim calcmode="lin" valueType="num">
                                      <p:cBhvr>
                                        <p:cTn id="22" dur="1000" fill="hold"/>
                                        <p:tgtEl>
                                          <p:spTgt spid="3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3935493" y="1422888"/>
            <a:ext cx="707571"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b="1" dirty="0" smtClean="0">
              <a:solidFill>
                <a:srgbClr val="000000"/>
              </a:solidFill>
            </a:endParaRPr>
          </a:p>
        </p:txBody>
      </p:sp>
      <p:sp>
        <p:nvSpPr>
          <p:cNvPr id="11" name="Rectangle 10"/>
          <p:cNvSpPr>
            <a:spLocks noChangeArrowheads="1"/>
          </p:cNvSpPr>
          <p:nvPr/>
        </p:nvSpPr>
        <p:spPr bwMode="auto">
          <a:xfrm>
            <a:off x="7128636" y="3908913"/>
            <a:ext cx="170694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b="1" dirty="0" smtClean="0">
              <a:solidFill>
                <a:srgbClr val="000000"/>
              </a:solidFill>
            </a:endParaRPr>
          </a:p>
        </p:txBody>
      </p:sp>
      <p:sp>
        <p:nvSpPr>
          <p:cNvPr id="12" name="Freeform 11"/>
          <p:cNvSpPr>
            <a:spLocks/>
          </p:cNvSpPr>
          <p:nvPr/>
        </p:nvSpPr>
        <p:spPr bwMode="auto">
          <a:xfrm>
            <a:off x="4119942" y="2808775"/>
            <a:ext cx="370416" cy="160338"/>
          </a:xfrm>
          <a:custGeom>
            <a:avLst/>
            <a:gdLst>
              <a:gd name="T0" fmla="*/ 2147483647 w 317"/>
              <a:gd name="T1" fmla="*/ 0 h 151"/>
              <a:gd name="T2" fmla="*/ 2147483647 w 317"/>
              <a:gd name="T3" fmla="*/ 2147483647 h 151"/>
              <a:gd name="T4" fmla="*/ 2147483647 w 317"/>
              <a:gd name="T5" fmla="*/ 2147483647 h 151"/>
              <a:gd name="T6" fmla="*/ 2147483647 w 317"/>
              <a:gd name="T7" fmla="*/ 2147483647 h 151"/>
              <a:gd name="T8" fmla="*/ 0 w 317"/>
              <a:gd name="T9" fmla="*/ 2147483647 h 151"/>
              <a:gd name="T10" fmla="*/ 2147483647 w 317"/>
              <a:gd name="T11" fmla="*/ 2147483647 h 151"/>
              <a:gd name="T12" fmla="*/ 2147483647 w 317"/>
              <a:gd name="T13" fmla="*/ 2147483647 h 151"/>
              <a:gd name="T14" fmla="*/ 2147483647 w 317"/>
              <a:gd name="T15" fmla="*/ 2147483647 h 151"/>
              <a:gd name="T16" fmla="*/ 2147483647 w 317"/>
              <a:gd name="T17" fmla="*/ 2147483647 h 151"/>
              <a:gd name="T18" fmla="*/ 2147483647 w 317"/>
              <a:gd name="T19" fmla="*/ 2147483647 h 151"/>
              <a:gd name="T20" fmla="*/ 2147483647 w 317"/>
              <a:gd name="T21" fmla="*/ 2147483647 h 151"/>
              <a:gd name="T22" fmla="*/ 2147483647 w 317"/>
              <a:gd name="T23" fmla="*/ 2147483647 h 151"/>
              <a:gd name="T24" fmla="*/ 2147483647 w 317"/>
              <a:gd name="T25" fmla="*/ 2147483647 h 151"/>
              <a:gd name="T26" fmla="*/ 2147483647 w 317"/>
              <a:gd name="T27" fmla="*/ 2147483647 h 151"/>
              <a:gd name="T28" fmla="*/ 2147483647 w 317"/>
              <a:gd name="T29" fmla="*/ 2147483647 h 151"/>
              <a:gd name="T30" fmla="*/ 2147483647 w 317"/>
              <a:gd name="T31" fmla="*/ 2147483647 h 151"/>
              <a:gd name="T32" fmla="*/ 2147483647 w 317"/>
              <a:gd name="T33" fmla="*/ 2147483647 h 1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7"/>
              <a:gd name="T52" fmla="*/ 0 h 151"/>
              <a:gd name="T53" fmla="*/ 317 w 317"/>
              <a:gd name="T54" fmla="*/ 151 h 1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7" h="151">
                <a:moveTo>
                  <a:pt x="120" y="0"/>
                </a:moveTo>
                <a:lnTo>
                  <a:pt x="71" y="12"/>
                </a:lnTo>
                <a:lnTo>
                  <a:pt x="41" y="20"/>
                </a:lnTo>
                <a:lnTo>
                  <a:pt x="18" y="31"/>
                </a:lnTo>
                <a:lnTo>
                  <a:pt x="0" y="40"/>
                </a:lnTo>
                <a:lnTo>
                  <a:pt x="5" y="59"/>
                </a:lnTo>
                <a:lnTo>
                  <a:pt x="17" y="80"/>
                </a:lnTo>
                <a:lnTo>
                  <a:pt x="62" y="84"/>
                </a:lnTo>
                <a:lnTo>
                  <a:pt x="111" y="88"/>
                </a:lnTo>
                <a:lnTo>
                  <a:pt x="140" y="92"/>
                </a:lnTo>
                <a:lnTo>
                  <a:pt x="180" y="102"/>
                </a:lnTo>
                <a:lnTo>
                  <a:pt x="214" y="106"/>
                </a:lnTo>
                <a:lnTo>
                  <a:pt x="264" y="112"/>
                </a:lnTo>
                <a:lnTo>
                  <a:pt x="241" y="132"/>
                </a:lnTo>
                <a:lnTo>
                  <a:pt x="223" y="146"/>
                </a:lnTo>
                <a:lnTo>
                  <a:pt x="276" y="151"/>
                </a:lnTo>
                <a:lnTo>
                  <a:pt x="317" y="149"/>
                </a:lnTo>
              </a:path>
            </a:pathLst>
          </a:custGeom>
          <a:noFill/>
          <a:ln w="142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400" b="1" dirty="0" smtClean="0">
              <a:solidFill>
                <a:srgbClr val="000000"/>
              </a:solidFill>
            </a:endParaRPr>
          </a:p>
        </p:txBody>
      </p:sp>
      <p:sp>
        <p:nvSpPr>
          <p:cNvPr id="13" name="Freeform 12"/>
          <p:cNvSpPr>
            <a:spLocks/>
          </p:cNvSpPr>
          <p:nvPr/>
        </p:nvSpPr>
        <p:spPr bwMode="auto">
          <a:xfrm>
            <a:off x="4322541" y="2821484"/>
            <a:ext cx="1345595" cy="169863"/>
          </a:xfrm>
          <a:custGeom>
            <a:avLst/>
            <a:gdLst>
              <a:gd name="T0" fmla="*/ 2147483647 w 1149"/>
              <a:gd name="T1" fmla="*/ 0 h 159"/>
              <a:gd name="T2" fmla="*/ 2147483647 w 1149"/>
              <a:gd name="T3" fmla="*/ 2147483647 h 159"/>
              <a:gd name="T4" fmla="*/ 2147483647 w 1149"/>
              <a:gd name="T5" fmla="*/ 2147483647 h 159"/>
              <a:gd name="T6" fmla="*/ 2147483647 w 1149"/>
              <a:gd name="T7" fmla="*/ 2147483647 h 159"/>
              <a:gd name="T8" fmla="*/ 2147483647 w 1149"/>
              <a:gd name="T9" fmla="*/ 2147483647 h 159"/>
              <a:gd name="T10" fmla="*/ 0 w 1149"/>
              <a:gd name="T11" fmla="*/ 2147483647 h 159"/>
              <a:gd name="T12" fmla="*/ 2147483647 w 1149"/>
              <a:gd name="T13" fmla="*/ 2147483647 h 159"/>
              <a:gd name="T14" fmla="*/ 2147483647 w 1149"/>
              <a:gd name="T15" fmla="*/ 2147483647 h 159"/>
              <a:gd name="T16" fmla="*/ 2147483647 w 1149"/>
              <a:gd name="T17" fmla="*/ 2147483647 h 159"/>
              <a:gd name="T18" fmla="*/ 2147483647 w 1149"/>
              <a:gd name="T19" fmla="*/ 2147483647 h 159"/>
              <a:gd name="T20" fmla="*/ 2147483647 w 1149"/>
              <a:gd name="T21" fmla="*/ 2147483647 h 159"/>
              <a:gd name="T22" fmla="*/ 2147483647 w 1149"/>
              <a:gd name="T23" fmla="*/ 2147483647 h 159"/>
              <a:gd name="T24" fmla="*/ 2147483647 w 1149"/>
              <a:gd name="T25" fmla="*/ 2147483647 h 159"/>
              <a:gd name="T26" fmla="*/ 2147483647 w 1149"/>
              <a:gd name="T27" fmla="*/ 2147483647 h 159"/>
              <a:gd name="T28" fmla="*/ 2147483647 w 1149"/>
              <a:gd name="T29" fmla="*/ 2147483647 h 159"/>
              <a:gd name="T30" fmla="*/ 2147483647 w 1149"/>
              <a:gd name="T31" fmla="*/ 2147483647 h 159"/>
              <a:gd name="T32" fmla="*/ 2147483647 w 1149"/>
              <a:gd name="T33" fmla="*/ 2147483647 h 159"/>
              <a:gd name="T34" fmla="*/ 2147483647 w 1149"/>
              <a:gd name="T35" fmla="*/ 2147483647 h 159"/>
              <a:gd name="T36" fmla="*/ 2147483647 w 1149"/>
              <a:gd name="T37" fmla="*/ 2147483647 h 159"/>
              <a:gd name="T38" fmla="*/ 2147483647 w 1149"/>
              <a:gd name="T39" fmla="*/ 2147483647 h 159"/>
              <a:gd name="T40" fmla="*/ 2147483647 w 1149"/>
              <a:gd name="T41" fmla="*/ 2147483647 h 159"/>
              <a:gd name="T42" fmla="*/ 2147483647 w 1149"/>
              <a:gd name="T43" fmla="*/ 2147483647 h 159"/>
              <a:gd name="T44" fmla="*/ 2147483647 w 1149"/>
              <a:gd name="T45" fmla="*/ 2147483647 h 159"/>
              <a:gd name="T46" fmla="*/ 2147483647 w 1149"/>
              <a:gd name="T47" fmla="*/ 2147483647 h 159"/>
              <a:gd name="T48" fmla="*/ 2147483647 w 1149"/>
              <a:gd name="T49" fmla="*/ 2147483647 h 159"/>
              <a:gd name="T50" fmla="*/ 2147483647 w 1149"/>
              <a:gd name="T51" fmla="*/ 2147483647 h 159"/>
              <a:gd name="T52" fmla="*/ 2147483647 w 1149"/>
              <a:gd name="T53" fmla="*/ 2147483647 h 159"/>
              <a:gd name="T54" fmla="*/ 2147483647 w 1149"/>
              <a:gd name="T55" fmla="*/ 2147483647 h 159"/>
              <a:gd name="T56" fmla="*/ 2147483647 w 1149"/>
              <a:gd name="T57" fmla="*/ 2147483647 h 159"/>
              <a:gd name="T58" fmla="*/ 2147483647 w 1149"/>
              <a:gd name="T59" fmla="*/ 2147483647 h 15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149"/>
              <a:gd name="T91" fmla="*/ 0 h 159"/>
              <a:gd name="T92" fmla="*/ 1149 w 1149"/>
              <a:gd name="T93" fmla="*/ 159 h 15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149" h="159">
                <a:moveTo>
                  <a:pt x="160" y="0"/>
                </a:moveTo>
                <a:lnTo>
                  <a:pt x="99" y="1"/>
                </a:lnTo>
                <a:lnTo>
                  <a:pt x="54" y="6"/>
                </a:lnTo>
                <a:lnTo>
                  <a:pt x="23" y="14"/>
                </a:lnTo>
                <a:lnTo>
                  <a:pt x="7" y="25"/>
                </a:lnTo>
                <a:lnTo>
                  <a:pt x="0" y="39"/>
                </a:lnTo>
                <a:lnTo>
                  <a:pt x="7" y="51"/>
                </a:lnTo>
                <a:lnTo>
                  <a:pt x="28" y="57"/>
                </a:lnTo>
                <a:lnTo>
                  <a:pt x="68" y="62"/>
                </a:lnTo>
                <a:lnTo>
                  <a:pt x="93" y="64"/>
                </a:lnTo>
                <a:lnTo>
                  <a:pt x="121" y="63"/>
                </a:lnTo>
                <a:lnTo>
                  <a:pt x="136" y="64"/>
                </a:lnTo>
                <a:lnTo>
                  <a:pt x="143" y="74"/>
                </a:lnTo>
                <a:lnTo>
                  <a:pt x="145" y="84"/>
                </a:lnTo>
                <a:lnTo>
                  <a:pt x="172" y="87"/>
                </a:lnTo>
                <a:lnTo>
                  <a:pt x="244" y="97"/>
                </a:lnTo>
                <a:lnTo>
                  <a:pt x="259" y="93"/>
                </a:lnTo>
                <a:lnTo>
                  <a:pt x="281" y="91"/>
                </a:lnTo>
                <a:lnTo>
                  <a:pt x="307" y="94"/>
                </a:lnTo>
                <a:lnTo>
                  <a:pt x="334" y="98"/>
                </a:lnTo>
                <a:lnTo>
                  <a:pt x="359" y="100"/>
                </a:lnTo>
                <a:lnTo>
                  <a:pt x="357" y="110"/>
                </a:lnTo>
                <a:lnTo>
                  <a:pt x="346" y="122"/>
                </a:lnTo>
                <a:lnTo>
                  <a:pt x="393" y="133"/>
                </a:lnTo>
                <a:lnTo>
                  <a:pt x="517" y="159"/>
                </a:lnTo>
                <a:lnTo>
                  <a:pt x="664" y="155"/>
                </a:lnTo>
                <a:lnTo>
                  <a:pt x="901" y="140"/>
                </a:lnTo>
                <a:lnTo>
                  <a:pt x="940" y="122"/>
                </a:lnTo>
                <a:lnTo>
                  <a:pt x="1040" y="118"/>
                </a:lnTo>
                <a:lnTo>
                  <a:pt x="1149" y="129"/>
                </a:lnTo>
              </a:path>
            </a:pathLst>
          </a:custGeom>
          <a:noFill/>
          <a:ln w="142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400" b="1" dirty="0" smtClean="0">
              <a:solidFill>
                <a:srgbClr val="000000"/>
              </a:solidFill>
            </a:endParaRPr>
          </a:p>
        </p:txBody>
      </p:sp>
      <p:sp>
        <p:nvSpPr>
          <p:cNvPr id="14" name="Freeform 13"/>
          <p:cNvSpPr>
            <a:spLocks/>
          </p:cNvSpPr>
          <p:nvPr/>
        </p:nvSpPr>
        <p:spPr bwMode="auto">
          <a:xfrm>
            <a:off x="5365755" y="2951651"/>
            <a:ext cx="932845" cy="55563"/>
          </a:xfrm>
          <a:custGeom>
            <a:avLst/>
            <a:gdLst>
              <a:gd name="T0" fmla="*/ 0 w 798"/>
              <a:gd name="T1" fmla="*/ 2147483647 h 53"/>
              <a:gd name="T2" fmla="*/ 2147483647 w 798"/>
              <a:gd name="T3" fmla="*/ 2147483647 h 53"/>
              <a:gd name="T4" fmla="*/ 2147483647 w 798"/>
              <a:gd name="T5" fmla="*/ 2147483647 h 53"/>
              <a:gd name="T6" fmla="*/ 2147483647 w 798"/>
              <a:gd name="T7" fmla="*/ 2147483647 h 53"/>
              <a:gd name="T8" fmla="*/ 2147483647 w 798"/>
              <a:gd name="T9" fmla="*/ 2147483647 h 53"/>
              <a:gd name="T10" fmla="*/ 2147483647 w 798"/>
              <a:gd name="T11" fmla="*/ 2147483647 h 53"/>
              <a:gd name="T12" fmla="*/ 2147483647 w 798"/>
              <a:gd name="T13" fmla="*/ 2147483647 h 53"/>
              <a:gd name="T14" fmla="*/ 2147483647 w 798"/>
              <a:gd name="T15" fmla="*/ 2147483647 h 53"/>
              <a:gd name="T16" fmla="*/ 2147483647 w 798"/>
              <a:gd name="T17" fmla="*/ 2147483647 h 53"/>
              <a:gd name="T18" fmla="*/ 2147483647 w 798"/>
              <a:gd name="T19" fmla="*/ 2147483647 h 53"/>
              <a:gd name="T20" fmla="*/ 2147483647 w 798"/>
              <a:gd name="T21" fmla="*/ 2147483647 h 53"/>
              <a:gd name="T22" fmla="*/ 2147483647 w 798"/>
              <a:gd name="T23" fmla="*/ 2147483647 h 53"/>
              <a:gd name="T24" fmla="*/ 2147483647 w 798"/>
              <a:gd name="T25" fmla="*/ 2147483647 h 53"/>
              <a:gd name="T26" fmla="*/ 2147483647 w 798"/>
              <a:gd name="T27" fmla="*/ 2147483647 h 53"/>
              <a:gd name="T28" fmla="*/ 2147483647 w 798"/>
              <a:gd name="T29" fmla="*/ 2147483647 h 53"/>
              <a:gd name="T30" fmla="*/ 2147483647 w 798"/>
              <a:gd name="T31" fmla="*/ 2147483647 h 53"/>
              <a:gd name="T32" fmla="*/ 2147483647 w 798"/>
              <a:gd name="T33" fmla="*/ 0 h 5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98"/>
              <a:gd name="T52" fmla="*/ 0 h 53"/>
              <a:gd name="T53" fmla="*/ 798 w 798"/>
              <a:gd name="T54" fmla="*/ 53 h 5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98" h="53">
                <a:moveTo>
                  <a:pt x="0" y="48"/>
                </a:moveTo>
                <a:lnTo>
                  <a:pt x="28" y="42"/>
                </a:lnTo>
                <a:lnTo>
                  <a:pt x="58" y="37"/>
                </a:lnTo>
                <a:lnTo>
                  <a:pt x="101" y="45"/>
                </a:lnTo>
                <a:lnTo>
                  <a:pt x="153" y="53"/>
                </a:lnTo>
                <a:lnTo>
                  <a:pt x="206" y="48"/>
                </a:lnTo>
                <a:lnTo>
                  <a:pt x="246" y="47"/>
                </a:lnTo>
                <a:lnTo>
                  <a:pt x="269" y="44"/>
                </a:lnTo>
                <a:lnTo>
                  <a:pt x="309" y="39"/>
                </a:lnTo>
                <a:lnTo>
                  <a:pt x="346" y="35"/>
                </a:lnTo>
                <a:lnTo>
                  <a:pt x="406" y="38"/>
                </a:lnTo>
                <a:lnTo>
                  <a:pt x="453" y="41"/>
                </a:lnTo>
                <a:lnTo>
                  <a:pt x="475" y="42"/>
                </a:lnTo>
                <a:lnTo>
                  <a:pt x="545" y="31"/>
                </a:lnTo>
                <a:lnTo>
                  <a:pt x="623" y="19"/>
                </a:lnTo>
                <a:lnTo>
                  <a:pt x="710" y="19"/>
                </a:lnTo>
                <a:lnTo>
                  <a:pt x="798" y="0"/>
                </a:lnTo>
              </a:path>
            </a:pathLst>
          </a:custGeom>
          <a:noFill/>
          <a:ln w="142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400" b="1" dirty="0" smtClean="0">
              <a:solidFill>
                <a:srgbClr val="000000"/>
              </a:solidFill>
            </a:endParaRPr>
          </a:p>
        </p:txBody>
      </p:sp>
      <p:sp>
        <p:nvSpPr>
          <p:cNvPr id="15" name="Freeform 14"/>
          <p:cNvSpPr>
            <a:spLocks/>
          </p:cNvSpPr>
          <p:nvPr/>
        </p:nvSpPr>
        <p:spPr bwMode="auto">
          <a:xfrm>
            <a:off x="5767922" y="2813538"/>
            <a:ext cx="662214" cy="138112"/>
          </a:xfrm>
          <a:custGeom>
            <a:avLst/>
            <a:gdLst>
              <a:gd name="T0" fmla="*/ 0 w 565"/>
              <a:gd name="T1" fmla="*/ 2147483647 h 128"/>
              <a:gd name="T2" fmla="*/ 2147483647 w 565"/>
              <a:gd name="T3" fmla="*/ 2147483647 h 128"/>
              <a:gd name="T4" fmla="*/ 2147483647 w 565"/>
              <a:gd name="T5" fmla="*/ 2147483647 h 128"/>
              <a:gd name="T6" fmla="*/ 2147483647 w 565"/>
              <a:gd name="T7" fmla="*/ 2147483647 h 128"/>
              <a:gd name="T8" fmla="*/ 2147483647 w 565"/>
              <a:gd name="T9" fmla="*/ 2147483647 h 128"/>
              <a:gd name="T10" fmla="*/ 2147483647 w 565"/>
              <a:gd name="T11" fmla="*/ 2147483647 h 128"/>
              <a:gd name="T12" fmla="*/ 2147483647 w 565"/>
              <a:gd name="T13" fmla="*/ 2147483647 h 128"/>
              <a:gd name="T14" fmla="*/ 2147483647 w 565"/>
              <a:gd name="T15" fmla="*/ 2147483647 h 128"/>
              <a:gd name="T16" fmla="*/ 2147483647 w 565"/>
              <a:gd name="T17" fmla="*/ 2147483647 h 128"/>
              <a:gd name="T18" fmla="*/ 2147483647 w 565"/>
              <a:gd name="T19" fmla="*/ 2147483647 h 128"/>
              <a:gd name="T20" fmla="*/ 2147483647 w 565"/>
              <a:gd name="T21" fmla="*/ 2147483647 h 128"/>
              <a:gd name="T22" fmla="*/ 2147483647 w 565"/>
              <a:gd name="T23" fmla="*/ 2147483647 h 128"/>
              <a:gd name="T24" fmla="*/ 2147483647 w 565"/>
              <a:gd name="T25" fmla="*/ 2147483647 h 128"/>
              <a:gd name="T26" fmla="*/ 2147483647 w 565"/>
              <a:gd name="T27" fmla="*/ 2147483647 h 128"/>
              <a:gd name="T28" fmla="*/ 2147483647 w 565"/>
              <a:gd name="T29" fmla="*/ 2147483647 h 128"/>
              <a:gd name="T30" fmla="*/ 2147483647 w 565"/>
              <a:gd name="T31" fmla="*/ 2147483647 h 128"/>
              <a:gd name="T32" fmla="*/ 2147483647 w 565"/>
              <a:gd name="T33" fmla="*/ 2147483647 h 128"/>
              <a:gd name="T34" fmla="*/ 2147483647 w 565"/>
              <a:gd name="T35" fmla="*/ 0 h 128"/>
              <a:gd name="T36" fmla="*/ 2147483647 w 565"/>
              <a:gd name="T37" fmla="*/ 0 h 12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65"/>
              <a:gd name="T58" fmla="*/ 0 h 128"/>
              <a:gd name="T59" fmla="*/ 565 w 565"/>
              <a:gd name="T60" fmla="*/ 128 h 12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65" h="128">
                <a:moveTo>
                  <a:pt x="0" y="128"/>
                </a:moveTo>
                <a:lnTo>
                  <a:pt x="66" y="122"/>
                </a:lnTo>
                <a:lnTo>
                  <a:pt x="107" y="120"/>
                </a:lnTo>
                <a:lnTo>
                  <a:pt x="163" y="109"/>
                </a:lnTo>
                <a:lnTo>
                  <a:pt x="247" y="107"/>
                </a:lnTo>
                <a:lnTo>
                  <a:pt x="346" y="98"/>
                </a:lnTo>
                <a:lnTo>
                  <a:pt x="416" y="93"/>
                </a:lnTo>
                <a:lnTo>
                  <a:pt x="464" y="78"/>
                </a:lnTo>
                <a:lnTo>
                  <a:pt x="493" y="73"/>
                </a:lnTo>
                <a:lnTo>
                  <a:pt x="512" y="69"/>
                </a:lnTo>
                <a:lnTo>
                  <a:pt x="556" y="46"/>
                </a:lnTo>
                <a:lnTo>
                  <a:pt x="564" y="36"/>
                </a:lnTo>
                <a:lnTo>
                  <a:pt x="565" y="25"/>
                </a:lnTo>
                <a:lnTo>
                  <a:pt x="559" y="21"/>
                </a:lnTo>
                <a:lnTo>
                  <a:pt x="545" y="14"/>
                </a:lnTo>
                <a:lnTo>
                  <a:pt x="519" y="14"/>
                </a:lnTo>
                <a:lnTo>
                  <a:pt x="490" y="6"/>
                </a:lnTo>
                <a:lnTo>
                  <a:pt x="449" y="0"/>
                </a:lnTo>
                <a:lnTo>
                  <a:pt x="395" y="0"/>
                </a:lnTo>
              </a:path>
            </a:pathLst>
          </a:custGeom>
          <a:noFill/>
          <a:ln w="142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400" b="1" dirty="0" smtClean="0">
              <a:solidFill>
                <a:srgbClr val="000000"/>
              </a:solidFill>
            </a:endParaRPr>
          </a:p>
        </p:txBody>
      </p:sp>
      <p:sp>
        <p:nvSpPr>
          <p:cNvPr id="16" name="Freeform 15"/>
          <p:cNvSpPr>
            <a:spLocks/>
          </p:cNvSpPr>
          <p:nvPr/>
        </p:nvSpPr>
        <p:spPr bwMode="auto">
          <a:xfrm>
            <a:off x="6439207" y="2799250"/>
            <a:ext cx="175381" cy="128588"/>
          </a:xfrm>
          <a:custGeom>
            <a:avLst/>
            <a:gdLst>
              <a:gd name="T0" fmla="*/ 2147483647 w 150"/>
              <a:gd name="T1" fmla="*/ 2147483647 h 120"/>
              <a:gd name="T2" fmla="*/ 2147483647 w 150"/>
              <a:gd name="T3" fmla="*/ 2147483647 h 120"/>
              <a:gd name="T4" fmla="*/ 2147483647 w 150"/>
              <a:gd name="T5" fmla="*/ 2147483647 h 120"/>
              <a:gd name="T6" fmla="*/ 2147483647 w 150"/>
              <a:gd name="T7" fmla="*/ 2147483647 h 120"/>
              <a:gd name="T8" fmla="*/ 2147483647 w 150"/>
              <a:gd name="T9" fmla="*/ 2147483647 h 120"/>
              <a:gd name="T10" fmla="*/ 2147483647 w 150"/>
              <a:gd name="T11" fmla="*/ 2147483647 h 120"/>
              <a:gd name="T12" fmla="*/ 2147483647 w 150"/>
              <a:gd name="T13" fmla="*/ 2147483647 h 120"/>
              <a:gd name="T14" fmla="*/ 2147483647 w 150"/>
              <a:gd name="T15" fmla="*/ 2147483647 h 120"/>
              <a:gd name="T16" fmla="*/ 2147483647 w 150"/>
              <a:gd name="T17" fmla="*/ 0 h 120"/>
              <a:gd name="T18" fmla="*/ 0 w 150"/>
              <a:gd name="T19" fmla="*/ 2147483647 h 1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0"/>
              <a:gd name="T31" fmla="*/ 0 h 120"/>
              <a:gd name="T32" fmla="*/ 150 w 150"/>
              <a:gd name="T33" fmla="*/ 120 h 1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0" h="120">
                <a:moveTo>
                  <a:pt x="34" y="120"/>
                </a:moveTo>
                <a:lnTo>
                  <a:pt x="79" y="100"/>
                </a:lnTo>
                <a:lnTo>
                  <a:pt x="123" y="83"/>
                </a:lnTo>
                <a:lnTo>
                  <a:pt x="115" y="72"/>
                </a:lnTo>
                <a:lnTo>
                  <a:pt x="108" y="56"/>
                </a:lnTo>
                <a:lnTo>
                  <a:pt x="126" y="39"/>
                </a:lnTo>
                <a:lnTo>
                  <a:pt x="150" y="26"/>
                </a:lnTo>
                <a:lnTo>
                  <a:pt x="117" y="14"/>
                </a:lnTo>
                <a:lnTo>
                  <a:pt x="75" y="0"/>
                </a:lnTo>
                <a:lnTo>
                  <a:pt x="0" y="5"/>
                </a:lnTo>
              </a:path>
            </a:pathLst>
          </a:custGeom>
          <a:noFill/>
          <a:ln w="142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400" b="1" dirty="0" smtClean="0">
              <a:solidFill>
                <a:srgbClr val="000000"/>
              </a:solidFill>
            </a:endParaRPr>
          </a:p>
        </p:txBody>
      </p:sp>
      <p:sp>
        <p:nvSpPr>
          <p:cNvPr id="17" name="Freeform 16"/>
          <p:cNvSpPr>
            <a:spLocks/>
          </p:cNvSpPr>
          <p:nvPr/>
        </p:nvSpPr>
        <p:spPr bwMode="auto">
          <a:xfrm>
            <a:off x="5076981" y="2092813"/>
            <a:ext cx="58965" cy="76200"/>
          </a:xfrm>
          <a:custGeom>
            <a:avLst/>
            <a:gdLst>
              <a:gd name="T0" fmla="*/ 0 w 13"/>
              <a:gd name="T1" fmla="*/ 0 h 72"/>
              <a:gd name="T2" fmla="*/ 2147483647 w 13"/>
              <a:gd name="T3" fmla="*/ 2147483647 h 72"/>
              <a:gd name="T4" fmla="*/ 0 w 13"/>
              <a:gd name="T5" fmla="*/ 0 h 72"/>
              <a:gd name="T6" fmla="*/ 0 60000 65536"/>
              <a:gd name="T7" fmla="*/ 0 60000 65536"/>
              <a:gd name="T8" fmla="*/ 0 60000 65536"/>
              <a:gd name="T9" fmla="*/ 0 w 13"/>
              <a:gd name="T10" fmla="*/ 0 h 72"/>
              <a:gd name="T11" fmla="*/ 13 w 13"/>
              <a:gd name="T12" fmla="*/ 72 h 72"/>
            </a:gdLst>
            <a:ahLst/>
            <a:cxnLst>
              <a:cxn ang="T6">
                <a:pos x="T0" y="T1"/>
              </a:cxn>
              <a:cxn ang="T7">
                <a:pos x="T2" y="T3"/>
              </a:cxn>
              <a:cxn ang="T8">
                <a:pos x="T4" y="T5"/>
              </a:cxn>
            </a:cxnLst>
            <a:rect l="T9" t="T10" r="T11" b="T12"/>
            <a:pathLst>
              <a:path w="13" h="72">
                <a:moveTo>
                  <a:pt x="0" y="0"/>
                </a:moveTo>
                <a:lnTo>
                  <a:pt x="13" y="72"/>
                </a:lnTo>
                <a:lnTo>
                  <a:pt x="0" y="0"/>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1400" b="1" dirty="0" smtClean="0">
              <a:solidFill>
                <a:srgbClr val="000000"/>
              </a:solidFill>
            </a:endParaRPr>
          </a:p>
        </p:txBody>
      </p:sp>
      <p:sp>
        <p:nvSpPr>
          <p:cNvPr id="18" name="Freeform 17"/>
          <p:cNvSpPr>
            <a:spLocks/>
          </p:cNvSpPr>
          <p:nvPr/>
        </p:nvSpPr>
        <p:spPr bwMode="auto">
          <a:xfrm>
            <a:off x="3873504" y="2792909"/>
            <a:ext cx="373441" cy="271463"/>
          </a:xfrm>
          <a:custGeom>
            <a:avLst/>
            <a:gdLst>
              <a:gd name="T0" fmla="*/ 2147483647 w 317"/>
              <a:gd name="T1" fmla="*/ 0 h 254"/>
              <a:gd name="T2" fmla="*/ 2147483647 w 317"/>
              <a:gd name="T3" fmla="*/ 2147483647 h 254"/>
              <a:gd name="T4" fmla="*/ 2147483647 w 317"/>
              <a:gd name="T5" fmla="*/ 2147483647 h 254"/>
              <a:gd name="T6" fmla="*/ 2147483647 w 317"/>
              <a:gd name="T7" fmla="*/ 2147483647 h 254"/>
              <a:gd name="T8" fmla="*/ 0 w 317"/>
              <a:gd name="T9" fmla="*/ 2147483647 h 254"/>
              <a:gd name="T10" fmla="*/ 2147483647 w 317"/>
              <a:gd name="T11" fmla="*/ 2147483647 h 254"/>
              <a:gd name="T12" fmla="*/ 2147483647 w 317"/>
              <a:gd name="T13" fmla="*/ 2147483647 h 254"/>
              <a:gd name="T14" fmla="*/ 2147483647 w 317"/>
              <a:gd name="T15" fmla="*/ 2147483647 h 254"/>
              <a:gd name="T16" fmla="*/ 2147483647 w 317"/>
              <a:gd name="T17" fmla="*/ 2147483647 h 254"/>
              <a:gd name="T18" fmla="*/ 2147483647 w 317"/>
              <a:gd name="T19" fmla="*/ 2147483647 h 254"/>
              <a:gd name="T20" fmla="*/ 2147483647 w 317"/>
              <a:gd name="T21" fmla="*/ 2147483647 h 254"/>
              <a:gd name="T22" fmla="*/ 2147483647 w 317"/>
              <a:gd name="T23" fmla="*/ 2147483647 h 254"/>
              <a:gd name="T24" fmla="*/ 2147483647 w 317"/>
              <a:gd name="T25" fmla="*/ 2147483647 h 254"/>
              <a:gd name="T26" fmla="*/ 2147483647 w 317"/>
              <a:gd name="T27" fmla="*/ 2147483647 h 254"/>
              <a:gd name="T28" fmla="*/ 2147483647 w 317"/>
              <a:gd name="T29" fmla="*/ 2147483647 h 254"/>
              <a:gd name="T30" fmla="*/ 2147483647 w 317"/>
              <a:gd name="T31" fmla="*/ 2147483647 h 254"/>
              <a:gd name="T32" fmla="*/ 2147483647 w 317"/>
              <a:gd name="T33" fmla="*/ 2147483647 h 2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7"/>
              <a:gd name="T52" fmla="*/ 0 h 254"/>
              <a:gd name="T53" fmla="*/ 317 w 317"/>
              <a:gd name="T54" fmla="*/ 254 h 2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7" h="254">
                <a:moveTo>
                  <a:pt x="120" y="0"/>
                </a:moveTo>
                <a:lnTo>
                  <a:pt x="71" y="20"/>
                </a:lnTo>
                <a:lnTo>
                  <a:pt x="41" y="32"/>
                </a:lnTo>
                <a:lnTo>
                  <a:pt x="18" y="51"/>
                </a:lnTo>
                <a:lnTo>
                  <a:pt x="0" y="66"/>
                </a:lnTo>
                <a:lnTo>
                  <a:pt x="5" y="98"/>
                </a:lnTo>
                <a:lnTo>
                  <a:pt x="17" y="134"/>
                </a:lnTo>
                <a:lnTo>
                  <a:pt x="62" y="141"/>
                </a:lnTo>
                <a:lnTo>
                  <a:pt x="111" y="146"/>
                </a:lnTo>
                <a:lnTo>
                  <a:pt x="140" y="155"/>
                </a:lnTo>
                <a:lnTo>
                  <a:pt x="180" y="170"/>
                </a:lnTo>
                <a:lnTo>
                  <a:pt x="214" y="180"/>
                </a:lnTo>
                <a:lnTo>
                  <a:pt x="264" y="187"/>
                </a:lnTo>
                <a:lnTo>
                  <a:pt x="241" y="221"/>
                </a:lnTo>
                <a:lnTo>
                  <a:pt x="223" y="248"/>
                </a:lnTo>
                <a:lnTo>
                  <a:pt x="276" y="254"/>
                </a:lnTo>
                <a:lnTo>
                  <a:pt x="317" y="249"/>
                </a:lnTo>
              </a:path>
            </a:pathLst>
          </a:custGeom>
          <a:noFill/>
          <a:ln w="142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400" b="1" dirty="0" smtClean="0">
              <a:solidFill>
                <a:srgbClr val="000000"/>
              </a:solidFill>
            </a:endParaRPr>
          </a:p>
        </p:txBody>
      </p:sp>
      <p:sp>
        <p:nvSpPr>
          <p:cNvPr id="19" name="Freeform 18"/>
          <p:cNvSpPr>
            <a:spLocks/>
          </p:cNvSpPr>
          <p:nvPr/>
        </p:nvSpPr>
        <p:spPr bwMode="auto">
          <a:xfrm>
            <a:off x="6599465" y="2737338"/>
            <a:ext cx="179916" cy="273050"/>
          </a:xfrm>
          <a:custGeom>
            <a:avLst/>
            <a:gdLst>
              <a:gd name="T0" fmla="*/ 2147483647 w 153"/>
              <a:gd name="T1" fmla="*/ 2147483647 h 255"/>
              <a:gd name="T2" fmla="*/ 2147483647 w 153"/>
              <a:gd name="T3" fmla="*/ 2147483647 h 255"/>
              <a:gd name="T4" fmla="*/ 2147483647 w 153"/>
              <a:gd name="T5" fmla="*/ 2147483647 h 255"/>
              <a:gd name="T6" fmla="*/ 2147483647 w 153"/>
              <a:gd name="T7" fmla="*/ 2147483647 h 255"/>
              <a:gd name="T8" fmla="*/ 2147483647 w 153"/>
              <a:gd name="T9" fmla="*/ 2147483647 h 255"/>
              <a:gd name="T10" fmla="*/ 2147483647 w 153"/>
              <a:gd name="T11" fmla="*/ 2147483647 h 255"/>
              <a:gd name="T12" fmla="*/ 2147483647 w 153"/>
              <a:gd name="T13" fmla="*/ 2147483647 h 255"/>
              <a:gd name="T14" fmla="*/ 2147483647 w 153"/>
              <a:gd name="T15" fmla="*/ 2147483647 h 255"/>
              <a:gd name="T16" fmla="*/ 2147483647 w 153"/>
              <a:gd name="T17" fmla="*/ 0 h 255"/>
              <a:gd name="T18" fmla="*/ 0 w 153"/>
              <a:gd name="T19" fmla="*/ 2147483647 h 25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3"/>
              <a:gd name="T31" fmla="*/ 0 h 255"/>
              <a:gd name="T32" fmla="*/ 153 w 153"/>
              <a:gd name="T33" fmla="*/ 255 h 25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3" h="255">
                <a:moveTo>
                  <a:pt x="35" y="255"/>
                </a:moveTo>
                <a:lnTo>
                  <a:pt x="81" y="211"/>
                </a:lnTo>
                <a:lnTo>
                  <a:pt x="125" y="176"/>
                </a:lnTo>
                <a:lnTo>
                  <a:pt x="116" y="152"/>
                </a:lnTo>
                <a:lnTo>
                  <a:pt x="109" y="118"/>
                </a:lnTo>
                <a:lnTo>
                  <a:pt x="128" y="83"/>
                </a:lnTo>
                <a:lnTo>
                  <a:pt x="153" y="53"/>
                </a:lnTo>
                <a:lnTo>
                  <a:pt x="120" y="30"/>
                </a:lnTo>
                <a:lnTo>
                  <a:pt x="76" y="0"/>
                </a:lnTo>
                <a:lnTo>
                  <a:pt x="0" y="8"/>
                </a:lnTo>
              </a:path>
            </a:pathLst>
          </a:custGeom>
          <a:noFill/>
          <a:ln w="142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400" b="1" dirty="0" smtClean="0">
              <a:solidFill>
                <a:srgbClr val="000000"/>
              </a:solidFill>
            </a:endParaRPr>
          </a:p>
        </p:txBody>
      </p:sp>
      <p:sp>
        <p:nvSpPr>
          <p:cNvPr id="22" name="Rectangle 21"/>
          <p:cNvSpPr>
            <a:spLocks noChangeArrowheads="1"/>
          </p:cNvSpPr>
          <p:nvPr/>
        </p:nvSpPr>
        <p:spPr bwMode="auto">
          <a:xfrm>
            <a:off x="3465286" y="2278550"/>
            <a:ext cx="130779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b="1" dirty="0" smtClean="0">
              <a:solidFill>
                <a:srgbClr val="000000"/>
              </a:solidFill>
            </a:endParaRPr>
          </a:p>
        </p:txBody>
      </p:sp>
      <p:sp>
        <p:nvSpPr>
          <p:cNvPr id="24" name="Rectangle 23"/>
          <p:cNvSpPr>
            <a:spLocks noChangeArrowheads="1"/>
          </p:cNvSpPr>
          <p:nvPr/>
        </p:nvSpPr>
        <p:spPr bwMode="auto">
          <a:xfrm>
            <a:off x="2464405" y="4596309"/>
            <a:ext cx="10492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b="1" dirty="0" smtClean="0">
              <a:solidFill>
                <a:srgbClr val="000000"/>
              </a:solidFill>
            </a:endParaRPr>
          </a:p>
        </p:txBody>
      </p:sp>
      <p:sp>
        <p:nvSpPr>
          <p:cNvPr id="25" name="Rectangle 24"/>
          <p:cNvSpPr>
            <a:spLocks noChangeArrowheads="1"/>
          </p:cNvSpPr>
          <p:nvPr/>
        </p:nvSpPr>
        <p:spPr bwMode="auto">
          <a:xfrm>
            <a:off x="6768798" y="3238988"/>
            <a:ext cx="93133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b="1" dirty="0" smtClean="0">
              <a:solidFill>
                <a:srgbClr val="000000"/>
              </a:solidFill>
            </a:endParaRPr>
          </a:p>
        </p:txBody>
      </p:sp>
      <p:sp>
        <p:nvSpPr>
          <p:cNvPr id="27" name="Rectangle 26"/>
          <p:cNvSpPr>
            <a:spLocks noChangeArrowheads="1"/>
          </p:cNvSpPr>
          <p:nvPr/>
        </p:nvSpPr>
        <p:spPr bwMode="auto">
          <a:xfrm>
            <a:off x="3722309" y="3861297"/>
            <a:ext cx="1620762"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b="1" dirty="0" smtClean="0">
              <a:solidFill>
                <a:srgbClr val="000000"/>
              </a:solidFill>
            </a:endParaRPr>
          </a:p>
        </p:txBody>
      </p:sp>
      <p:sp>
        <p:nvSpPr>
          <p:cNvPr id="30" name="Rectangle 29"/>
          <p:cNvSpPr>
            <a:spLocks noChangeArrowheads="1"/>
          </p:cNvSpPr>
          <p:nvPr/>
        </p:nvSpPr>
        <p:spPr bwMode="auto">
          <a:xfrm>
            <a:off x="4624922" y="2413488"/>
            <a:ext cx="161169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b="1" dirty="0" smtClean="0">
              <a:solidFill>
                <a:srgbClr val="000000"/>
              </a:solidFill>
            </a:endParaRPr>
          </a:p>
        </p:txBody>
      </p:sp>
      <p:sp>
        <p:nvSpPr>
          <p:cNvPr id="33" name="Rectangle 32"/>
          <p:cNvSpPr>
            <a:spLocks noChangeArrowheads="1"/>
          </p:cNvSpPr>
          <p:nvPr/>
        </p:nvSpPr>
        <p:spPr bwMode="auto">
          <a:xfrm>
            <a:off x="6253242" y="2256325"/>
            <a:ext cx="63046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b="1" dirty="0" smtClean="0">
              <a:solidFill>
                <a:srgbClr val="000000"/>
              </a:solidFill>
            </a:endParaRPr>
          </a:p>
        </p:txBody>
      </p:sp>
      <p:sp>
        <p:nvSpPr>
          <p:cNvPr id="34" name="Rectangle 33"/>
          <p:cNvSpPr>
            <a:spLocks noChangeArrowheads="1"/>
          </p:cNvSpPr>
          <p:nvPr/>
        </p:nvSpPr>
        <p:spPr bwMode="auto">
          <a:xfrm>
            <a:off x="6951742" y="3545375"/>
            <a:ext cx="125337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b="1" dirty="0" smtClean="0">
              <a:solidFill>
                <a:srgbClr val="000000"/>
              </a:solidFill>
            </a:endParaRPr>
          </a:p>
        </p:txBody>
      </p:sp>
      <p:sp>
        <p:nvSpPr>
          <p:cNvPr id="35" name="Text Box 34"/>
          <p:cNvSpPr txBox="1">
            <a:spLocks noChangeArrowheads="1"/>
          </p:cNvSpPr>
          <p:nvPr/>
        </p:nvSpPr>
        <p:spPr bwMode="auto">
          <a:xfrm>
            <a:off x="7118052" y="416450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b="1">
                <a:solidFill>
                  <a:schemeClr val="tx1"/>
                </a:solidFill>
                <a:latin typeface="Arial" charset="0"/>
              </a:defRPr>
            </a:lvl1pPr>
            <a:lvl2pPr marL="742950" indent="-285750" eaLnBrk="0" hangingPunct="0">
              <a:defRPr sz="1400" b="1">
                <a:solidFill>
                  <a:schemeClr val="tx1"/>
                </a:solidFill>
                <a:latin typeface="Arial" charset="0"/>
              </a:defRPr>
            </a:lvl2pPr>
            <a:lvl3pPr marL="1143000" indent="-228600" eaLnBrk="0" hangingPunct="0">
              <a:defRPr sz="1400" b="1">
                <a:solidFill>
                  <a:schemeClr val="tx1"/>
                </a:solidFill>
                <a:latin typeface="Arial" charset="0"/>
              </a:defRPr>
            </a:lvl3pPr>
            <a:lvl4pPr marL="1600200" indent="-228600" eaLnBrk="0" hangingPunct="0">
              <a:defRPr sz="1400" b="1">
                <a:solidFill>
                  <a:schemeClr val="tx1"/>
                </a:solidFill>
                <a:latin typeface="Arial" charset="0"/>
              </a:defRPr>
            </a:lvl4pPr>
            <a:lvl5pPr marL="2057400" indent="-228600" eaLnBrk="0" hangingPunct="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eaLnBrk="1" fontAlgn="base" hangingPunct="1">
              <a:spcBef>
                <a:spcPct val="0"/>
              </a:spcBef>
              <a:spcAft>
                <a:spcPct val="0"/>
              </a:spcAft>
            </a:pPr>
            <a:endParaRPr lang="en-US" sz="2400" dirty="0" smtClean="0">
              <a:solidFill>
                <a:srgbClr val="000000"/>
              </a:solidFill>
              <a:latin typeface="Times New Roman" pitchFamily="18" charset="0"/>
              <a:cs typeface="Times New Roman" pitchFamily="18" charset="0"/>
            </a:endParaRPr>
          </a:p>
        </p:txBody>
      </p:sp>
      <p:sp>
        <p:nvSpPr>
          <p:cNvPr id="39" name="Slide Number Placeholder 3"/>
          <p:cNvSpPr txBox="1">
            <a:spLocks/>
          </p:cNvSpPr>
          <p:nvPr/>
        </p:nvSpPr>
        <p:spPr>
          <a:xfrm>
            <a:off x="152400" y="6400800"/>
            <a:ext cx="457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B8E938D-EF8A-4FA3-849C-2C0712CD2EE1}" type="slidenum">
              <a:rPr lang="en-US" smtClean="0"/>
              <a:pPr/>
              <a:t>6</a:t>
            </a:fld>
            <a:endParaRPr lang="en-US" dirty="0"/>
          </a:p>
        </p:txBody>
      </p:sp>
      <p:sp>
        <p:nvSpPr>
          <p:cNvPr id="42" name="Title 41"/>
          <p:cNvSpPr>
            <a:spLocks noGrp="1"/>
          </p:cNvSpPr>
          <p:nvPr>
            <p:ph type="title"/>
          </p:nvPr>
        </p:nvSpPr>
        <p:spPr/>
        <p:txBody>
          <a:bodyPr>
            <a:normAutofit/>
          </a:bodyPr>
          <a:lstStyle/>
          <a:p>
            <a:r>
              <a:rPr lang="en-US" sz="2800" b="1" u="sng" dirty="0" smtClean="0">
                <a:solidFill>
                  <a:schemeClr val="accent1">
                    <a:lumMod val="50000"/>
                  </a:schemeClr>
                </a:solidFill>
              </a:rPr>
              <a:t>Why talk about Domestic Violence in the Workplace?</a:t>
            </a:r>
            <a:endParaRPr lang="en-US" sz="2800" b="1" u="sng" dirty="0">
              <a:solidFill>
                <a:schemeClr val="accent1">
                  <a:lumMod val="50000"/>
                </a:schemeClr>
              </a:solidFill>
            </a:endParaRPr>
          </a:p>
        </p:txBody>
      </p:sp>
      <p:sp>
        <p:nvSpPr>
          <p:cNvPr id="43" name="Content Placeholder 42"/>
          <p:cNvSpPr>
            <a:spLocks noGrp="1"/>
          </p:cNvSpPr>
          <p:nvPr>
            <p:ph sz="half" idx="1"/>
          </p:nvPr>
        </p:nvSpPr>
        <p:spPr>
          <a:xfrm>
            <a:off x="381000" y="1492370"/>
            <a:ext cx="4151690" cy="4631909"/>
          </a:xfrm>
        </p:spPr>
        <p:txBody>
          <a:bodyPr>
            <a:normAutofit/>
          </a:bodyPr>
          <a:lstStyle/>
          <a:p>
            <a:pPr marL="0" indent="0">
              <a:buNone/>
            </a:pPr>
            <a:endParaRPr lang="en-US" sz="1800" b="1" dirty="0" smtClean="0">
              <a:solidFill>
                <a:srgbClr val="002060"/>
              </a:solidFill>
            </a:endParaRPr>
          </a:p>
          <a:p>
            <a:r>
              <a:rPr lang="en-US" sz="1800" b="1" dirty="0" smtClean="0">
                <a:solidFill>
                  <a:srgbClr val="002060"/>
                </a:solidFill>
              </a:rPr>
              <a:t>33% of women killed in the workplace killed by a current or former intimate partner</a:t>
            </a:r>
          </a:p>
          <a:p>
            <a:endParaRPr lang="en-US" sz="1800" b="1" dirty="0" smtClean="0">
              <a:solidFill>
                <a:srgbClr val="002060"/>
              </a:solidFill>
            </a:endParaRPr>
          </a:p>
          <a:p>
            <a:r>
              <a:rPr lang="en-US" sz="1800" b="1" dirty="0" smtClean="0">
                <a:solidFill>
                  <a:srgbClr val="002060"/>
                </a:solidFill>
              </a:rPr>
              <a:t>(1997-2009) on-the-job deaths of 321 women &amp; 38 men were a result of intimate partner homicide</a:t>
            </a:r>
          </a:p>
          <a:p>
            <a:pPr marL="0" indent="0">
              <a:buNone/>
            </a:pPr>
            <a:endParaRPr lang="en-US" sz="1800" b="1" dirty="0" smtClean="0">
              <a:solidFill>
                <a:srgbClr val="002060"/>
              </a:solidFill>
            </a:endParaRPr>
          </a:p>
          <a:p>
            <a:r>
              <a:rPr lang="en-US" sz="1800" b="1" dirty="0" smtClean="0">
                <a:solidFill>
                  <a:srgbClr val="002060"/>
                </a:solidFill>
              </a:rPr>
              <a:t>47% of victims of Domestic Violence are prevented from going to work</a:t>
            </a:r>
          </a:p>
          <a:p>
            <a:endParaRPr lang="en-US" sz="1800" b="1" dirty="0">
              <a:solidFill>
                <a:srgbClr val="002060"/>
              </a:solidFill>
            </a:endParaRPr>
          </a:p>
          <a:p>
            <a:endParaRPr lang="en-US" sz="1800" b="1" dirty="0">
              <a:solidFill>
                <a:srgbClr val="002060"/>
              </a:solidFill>
            </a:endParaRPr>
          </a:p>
        </p:txBody>
      </p:sp>
      <p:pic>
        <p:nvPicPr>
          <p:cNvPr id="29" name="Picture 2" descr="C:\Users\krickk\AppData\Local\Microsoft\Windows\Temporary Internet Files\Content.Outlook\JINB87E0\HAWP logo (2).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134758" y="5863627"/>
            <a:ext cx="1130745" cy="824660"/>
          </a:xfrm>
          <a:prstGeom prst="rect">
            <a:avLst/>
          </a:prstGeom>
          <a:noFill/>
          <a:extLst>
            <a:ext uri="{909E8E84-426E-40DD-AFC4-6F175D3DCCD1}">
              <a14:hiddenFill xmlns:a14="http://schemas.microsoft.com/office/drawing/2010/main">
                <a:solidFill>
                  <a:srgbClr val="FFFFFF"/>
                </a:solidFill>
              </a14:hiddenFill>
            </a:ext>
          </a:extLst>
        </p:spPr>
      </p:pic>
      <p:sp>
        <p:nvSpPr>
          <p:cNvPr id="31" name="Rectangle 30"/>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Content Placeholder 3"/>
          <p:cNvPicPr>
            <a:picLocks noGrp="1" noChangeAspect="1"/>
          </p:cNvPicPr>
          <p:nvPr>
            <p:ph sz="half" idx="2"/>
          </p:nvPr>
        </p:nvPicPr>
        <p:blipFill>
          <a:blip r:embed="rId4" cstate="email">
            <a:extLst>
              <a:ext uri="{28A0092B-C50C-407E-A947-70E740481C1C}">
                <a14:useLocalDpi xmlns:a14="http://schemas.microsoft.com/office/drawing/2010/main"/>
              </a:ext>
            </a:extLst>
          </a:blip>
          <a:stretch>
            <a:fillRect/>
          </a:stretch>
        </p:blipFill>
        <p:spPr>
          <a:xfrm>
            <a:off x="4648200" y="2515386"/>
            <a:ext cx="4038600" cy="2695591"/>
          </a:xfrm>
        </p:spPr>
      </p:pic>
    </p:spTree>
    <p:extLst>
      <p:ext uri="{BB962C8B-B14F-4D97-AF65-F5344CB8AC3E}">
        <p14:creationId xmlns:p14="http://schemas.microsoft.com/office/powerpoint/2010/main" val="61150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
                                            <p:txEl>
                                              <p:pRg st="1" end="1"/>
                                            </p:txEl>
                                          </p:spTgt>
                                        </p:tgtEl>
                                        <p:attrNameLst>
                                          <p:attrName>style.visibility</p:attrName>
                                        </p:attrNameLst>
                                      </p:cBhvr>
                                      <p:to>
                                        <p:strVal val="visible"/>
                                      </p:to>
                                    </p:set>
                                    <p:animEffect transition="in" filter="fade">
                                      <p:cBhvr>
                                        <p:cTn id="7" dur="1000"/>
                                        <p:tgtEl>
                                          <p:spTgt spid="43">
                                            <p:txEl>
                                              <p:pRg st="1" end="1"/>
                                            </p:txEl>
                                          </p:spTgt>
                                        </p:tgtEl>
                                      </p:cBhvr>
                                    </p:animEffect>
                                    <p:anim calcmode="lin" valueType="num">
                                      <p:cBhvr>
                                        <p:cTn id="8"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3">
                                            <p:txEl>
                                              <p:pRg st="3" end="3"/>
                                            </p:txEl>
                                          </p:spTgt>
                                        </p:tgtEl>
                                        <p:attrNameLst>
                                          <p:attrName>style.visibility</p:attrName>
                                        </p:attrNameLst>
                                      </p:cBhvr>
                                      <p:to>
                                        <p:strVal val="visible"/>
                                      </p:to>
                                    </p:set>
                                    <p:animEffect transition="in" filter="fade">
                                      <p:cBhvr>
                                        <p:cTn id="14" dur="1000"/>
                                        <p:tgtEl>
                                          <p:spTgt spid="43">
                                            <p:txEl>
                                              <p:pRg st="3" end="3"/>
                                            </p:txEl>
                                          </p:spTgt>
                                        </p:tgtEl>
                                      </p:cBhvr>
                                    </p:animEffect>
                                    <p:anim calcmode="lin" valueType="num">
                                      <p:cBhvr>
                                        <p:cTn id="15" dur="1000" fill="hold"/>
                                        <p:tgtEl>
                                          <p:spTgt spid="4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4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3">
                                            <p:txEl>
                                              <p:pRg st="5" end="5"/>
                                            </p:txEl>
                                          </p:spTgt>
                                        </p:tgtEl>
                                        <p:attrNameLst>
                                          <p:attrName>style.visibility</p:attrName>
                                        </p:attrNameLst>
                                      </p:cBhvr>
                                      <p:to>
                                        <p:strVal val="visible"/>
                                      </p:to>
                                    </p:set>
                                    <p:animEffect transition="in" filter="fade">
                                      <p:cBhvr>
                                        <p:cTn id="21" dur="1000"/>
                                        <p:tgtEl>
                                          <p:spTgt spid="43">
                                            <p:txEl>
                                              <p:pRg st="5" end="5"/>
                                            </p:txEl>
                                          </p:spTgt>
                                        </p:tgtEl>
                                      </p:cBhvr>
                                    </p:animEffect>
                                    <p:anim calcmode="lin" valueType="num">
                                      <p:cBhvr>
                                        <p:cTn id="22" dur="1000" fill="hold"/>
                                        <p:tgtEl>
                                          <p:spTgt spid="4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4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3935493" y="1422888"/>
            <a:ext cx="707571"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b="1" dirty="0" smtClean="0">
              <a:solidFill>
                <a:srgbClr val="000000"/>
              </a:solidFill>
            </a:endParaRPr>
          </a:p>
        </p:txBody>
      </p:sp>
      <p:sp>
        <p:nvSpPr>
          <p:cNvPr id="11" name="Rectangle 10"/>
          <p:cNvSpPr>
            <a:spLocks noChangeArrowheads="1"/>
          </p:cNvSpPr>
          <p:nvPr/>
        </p:nvSpPr>
        <p:spPr bwMode="auto">
          <a:xfrm>
            <a:off x="7128636" y="3908913"/>
            <a:ext cx="170694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b="1" dirty="0" smtClean="0">
              <a:solidFill>
                <a:srgbClr val="000000"/>
              </a:solidFill>
            </a:endParaRPr>
          </a:p>
        </p:txBody>
      </p:sp>
      <p:sp>
        <p:nvSpPr>
          <p:cNvPr id="12" name="Freeform 11"/>
          <p:cNvSpPr>
            <a:spLocks/>
          </p:cNvSpPr>
          <p:nvPr/>
        </p:nvSpPr>
        <p:spPr bwMode="auto">
          <a:xfrm>
            <a:off x="4119942" y="2808775"/>
            <a:ext cx="370416" cy="160338"/>
          </a:xfrm>
          <a:custGeom>
            <a:avLst/>
            <a:gdLst>
              <a:gd name="T0" fmla="*/ 2147483647 w 317"/>
              <a:gd name="T1" fmla="*/ 0 h 151"/>
              <a:gd name="T2" fmla="*/ 2147483647 w 317"/>
              <a:gd name="T3" fmla="*/ 2147483647 h 151"/>
              <a:gd name="T4" fmla="*/ 2147483647 w 317"/>
              <a:gd name="T5" fmla="*/ 2147483647 h 151"/>
              <a:gd name="T6" fmla="*/ 2147483647 w 317"/>
              <a:gd name="T7" fmla="*/ 2147483647 h 151"/>
              <a:gd name="T8" fmla="*/ 0 w 317"/>
              <a:gd name="T9" fmla="*/ 2147483647 h 151"/>
              <a:gd name="T10" fmla="*/ 2147483647 w 317"/>
              <a:gd name="T11" fmla="*/ 2147483647 h 151"/>
              <a:gd name="T12" fmla="*/ 2147483647 w 317"/>
              <a:gd name="T13" fmla="*/ 2147483647 h 151"/>
              <a:gd name="T14" fmla="*/ 2147483647 w 317"/>
              <a:gd name="T15" fmla="*/ 2147483647 h 151"/>
              <a:gd name="T16" fmla="*/ 2147483647 w 317"/>
              <a:gd name="T17" fmla="*/ 2147483647 h 151"/>
              <a:gd name="T18" fmla="*/ 2147483647 w 317"/>
              <a:gd name="T19" fmla="*/ 2147483647 h 151"/>
              <a:gd name="T20" fmla="*/ 2147483647 w 317"/>
              <a:gd name="T21" fmla="*/ 2147483647 h 151"/>
              <a:gd name="T22" fmla="*/ 2147483647 w 317"/>
              <a:gd name="T23" fmla="*/ 2147483647 h 151"/>
              <a:gd name="T24" fmla="*/ 2147483647 w 317"/>
              <a:gd name="T25" fmla="*/ 2147483647 h 151"/>
              <a:gd name="T26" fmla="*/ 2147483647 w 317"/>
              <a:gd name="T27" fmla="*/ 2147483647 h 151"/>
              <a:gd name="T28" fmla="*/ 2147483647 w 317"/>
              <a:gd name="T29" fmla="*/ 2147483647 h 151"/>
              <a:gd name="T30" fmla="*/ 2147483647 w 317"/>
              <a:gd name="T31" fmla="*/ 2147483647 h 151"/>
              <a:gd name="T32" fmla="*/ 2147483647 w 317"/>
              <a:gd name="T33" fmla="*/ 2147483647 h 1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7"/>
              <a:gd name="T52" fmla="*/ 0 h 151"/>
              <a:gd name="T53" fmla="*/ 317 w 317"/>
              <a:gd name="T54" fmla="*/ 151 h 1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7" h="151">
                <a:moveTo>
                  <a:pt x="120" y="0"/>
                </a:moveTo>
                <a:lnTo>
                  <a:pt x="71" y="12"/>
                </a:lnTo>
                <a:lnTo>
                  <a:pt x="41" y="20"/>
                </a:lnTo>
                <a:lnTo>
                  <a:pt x="18" y="31"/>
                </a:lnTo>
                <a:lnTo>
                  <a:pt x="0" y="40"/>
                </a:lnTo>
                <a:lnTo>
                  <a:pt x="5" y="59"/>
                </a:lnTo>
                <a:lnTo>
                  <a:pt x="17" y="80"/>
                </a:lnTo>
                <a:lnTo>
                  <a:pt x="62" y="84"/>
                </a:lnTo>
                <a:lnTo>
                  <a:pt x="111" y="88"/>
                </a:lnTo>
                <a:lnTo>
                  <a:pt x="140" y="92"/>
                </a:lnTo>
                <a:lnTo>
                  <a:pt x="180" y="102"/>
                </a:lnTo>
                <a:lnTo>
                  <a:pt x="214" y="106"/>
                </a:lnTo>
                <a:lnTo>
                  <a:pt x="264" y="112"/>
                </a:lnTo>
                <a:lnTo>
                  <a:pt x="241" y="132"/>
                </a:lnTo>
                <a:lnTo>
                  <a:pt x="223" y="146"/>
                </a:lnTo>
                <a:lnTo>
                  <a:pt x="276" y="151"/>
                </a:lnTo>
                <a:lnTo>
                  <a:pt x="317" y="149"/>
                </a:lnTo>
              </a:path>
            </a:pathLst>
          </a:custGeom>
          <a:noFill/>
          <a:ln w="142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400" b="1" dirty="0" smtClean="0">
              <a:solidFill>
                <a:srgbClr val="000000"/>
              </a:solidFill>
            </a:endParaRPr>
          </a:p>
        </p:txBody>
      </p:sp>
      <p:sp>
        <p:nvSpPr>
          <p:cNvPr id="13" name="Freeform 12"/>
          <p:cNvSpPr>
            <a:spLocks/>
          </p:cNvSpPr>
          <p:nvPr/>
        </p:nvSpPr>
        <p:spPr bwMode="auto">
          <a:xfrm>
            <a:off x="4322541" y="2821484"/>
            <a:ext cx="1345595" cy="169863"/>
          </a:xfrm>
          <a:custGeom>
            <a:avLst/>
            <a:gdLst>
              <a:gd name="T0" fmla="*/ 2147483647 w 1149"/>
              <a:gd name="T1" fmla="*/ 0 h 159"/>
              <a:gd name="T2" fmla="*/ 2147483647 w 1149"/>
              <a:gd name="T3" fmla="*/ 2147483647 h 159"/>
              <a:gd name="T4" fmla="*/ 2147483647 w 1149"/>
              <a:gd name="T5" fmla="*/ 2147483647 h 159"/>
              <a:gd name="T6" fmla="*/ 2147483647 w 1149"/>
              <a:gd name="T7" fmla="*/ 2147483647 h 159"/>
              <a:gd name="T8" fmla="*/ 2147483647 w 1149"/>
              <a:gd name="T9" fmla="*/ 2147483647 h 159"/>
              <a:gd name="T10" fmla="*/ 0 w 1149"/>
              <a:gd name="T11" fmla="*/ 2147483647 h 159"/>
              <a:gd name="T12" fmla="*/ 2147483647 w 1149"/>
              <a:gd name="T13" fmla="*/ 2147483647 h 159"/>
              <a:gd name="T14" fmla="*/ 2147483647 w 1149"/>
              <a:gd name="T15" fmla="*/ 2147483647 h 159"/>
              <a:gd name="T16" fmla="*/ 2147483647 w 1149"/>
              <a:gd name="T17" fmla="*/ 2147483647 h 159"/>
              <a:gd name="T18" fmla="*/ 2147483647 w 1149"/>
              <a:gd name="T19" fmla="*/ 2147483647 h 159"/>
              <a:gd name="T20" fmla="*/ 2147483647 w 1149"/>
              <a:gd name="T21" fmla="*/ 2147483647 h 159"/>
              <a:gd name="T22" fmla="*/ 2147483647 w 1149"/>
              <a:gd name="T23" fmla="*/ 2147483647 h 159"/>
              <a:gd name="T24" fmla="*/ 2147483647 w 1149"/>
              <a:gd name="T25" fmla="*/ 2147483647 h 159"/>
              <a:gd name="T26" fmla="*/ 2147483647 w 1149"/>
              <a:gd name="T27" fmla="*/ 2147483647 h 159"/>
              <a:gd name="T28" fmla="*/ 2147483647 w 1149"/>
              <a:gd name="T29" fmla="*/ 2147483647 h 159"/>
              <a:gd name="T30" fmla="*/ 2147483647 w 1149"/>
              <a:gd name="T31" fmla="*/ 2147483647 h 159"/>
              <a:gd name="T32" fmla="*/ 2147483647 w 1149"/>
              <a:gd name="T33" fmla="*/ 2147483647 h 159"/>
              <a:gd name="T34" fmla="*/ 2147483647 w 1149"/>
              <a:gd name="T35" fmla="*/ 2147483647 h 159"/>
              <a:gd name="T36" fmla="*/ 2147483647 w 1149"/>
              <a:gd name="T37" fmla="*/ 2147483647 h 159"/>
              <a:gd name="T38" fmla="*/ 2147483647 w 1149"/>
              <a:gd name="T39" fmla="*/ 2147483647 h 159"/>
              <a:gd name="T40" fmla="*/ 2147483647 w 1149"/>
              <a:gd name="T41" fmla="*/ 2147483647 h 159"/>
              <a:gd name="T42" fmla="*/ 2147483647 w 1149"/>
              <a:gd name="T43" fmla="*/ 2147483647 h 159"/>
              <a:gd name="T44" fmla="*/ 2147483647 w 1149"/>
              <a:gd name="T45" fmla="*/ 2147483647 h 159"/>
              <a:gd name="T46" fmla="*/ 2147483647 w 1149"/>
              <a:gd name="T47" fmla="*/ 2147483647 h 159"/>
              <a:gd name="T48" fmla="*/ 2147483647 w 1149"/>
              <a:gd name="T49" fmla="*/ 2147483647 h 159"/>
              <a:gd name="T50" fmla="*/ 2147483647 w 1149"/>
              <a:gd name="T51" fmla="*/ 2147483647 h 159"/>
              <a:gd name="T52" fmla="*/ 2147483647 w 1149"/>
              <a:gd name="T53" fmla="*/ 2147483647 h 159"/>
              <a:gd name="T54" fmla="*/ 2147483647 w 1149"/>
              <a:gd name="T55" fmla="*/ 2147483647 h 159"/>
              <a:gd name="T56" fmla="*/ 2147483647 w 1149"/>
              <a:gd name="T57" fmla="*/ 2147483647 h 159"/>
              <a:gd name="T58" fmla="*/ 2147483647 w 1149"/>
              <a:gd name="T59" fmla="*/ 2147483647 h 15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149"/>
              <a:gd name="T91" fmla="*/ 0 h 159"/>
              <a:gd name="T92" fmla="*/ 1149 w 1149"/>
              <a:gd name="T93" fmla="*/ 159 h 15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149" h="159">
                <a:moveTo>
                  <a:pt x="160" y="0"/>
                </a:moveTo>
                <a:lnTo>
                  <a:pt x="99" y="1"/>
                </a:lnTo>
                <a:lnTo>
                  <a:pt x="54" y="6"/>
                </a:lnTo>
                <a:lnTo>
                  <a:pt x="23" y="14"/>
                </a:lnTo>
                <a:lnTo>
                  <a:pt x="7" y="25"/>
                </a:lnTo>
                <a:lnTo>
                  <a:pt x="0" y="39"/>
                </a:lnTo>
                <a:lnTo>
                  <a:pt x="7" y="51"/>
                </a:lnTo>
                <a:lnTo>
                  <a:pt x="28" y="57"/>
                </a:lnTo>
                <a:lnTo>
                  <a:pt x="68" y="62"/>
                </a:lnTo>
                <a:lnTo>
                  <a:pt x="93" y="64"/>
                </a:lnTo>
                <a:lnTo>
                  <a:pt x="121" y="63"/>
                </a:lnTo>
                <a:lnTo>
                  <a:pt x="136" y="64"/>
                </a:lnTo>
                <a:lnTo>
                  <a:pt x="143" y="74"/>
                </a:lnTo>
                <a:lnTo>
                  <a:pt x="145" y="84"/>
                </a:lnTo>
                <a:lnTo>
                  <a:pt x="172" y="87"/>
                </a:lnTo>
                <a:lnTo>
                  <a:pt x="244" y="97"/>
                </a:lnTo>
                <a:lnTo>
                  <a:pt x="259" y="93"/>
                </a:lnTo>
                <a:lnTo>
                  <a:pt x="281" y="91"/>
                </a:lnTo>
                <a:lnTo>
                  <a:pt x="307" y="94"/>
                </a:lnTo>
                <a:lnTo>
                  <a:pt x="334" y="98"/>
                </a:lnTo>
                <a:lnTo>
                  <a:pt x="359" y="100"/>
                </a:lnTo>
                <a:lnTo>
                  <a:pt x="357" y="110"/>
                </a:lnTo>
                <a:lnTo>
                  <a:pt x="346" y="122"/>
                </a:lnTo>
                <a:lnTo>
                  <a:pt x="393" y="133"/>
                </a:lnTo>
                <a:lnTo>
                  <a:pt x="517" y="159"/>
                </a:lnTo>
                <a:lnTo>
                  <a:pt x="664" y="155"/>
                </a:lnTo>
                <a:lnTo>
                  <a:pt x="901" y="140"/>
                </a:lnTo>
                <a:lnTo>
                  <a:pt x="940" y="122"/>
                </a:lnTo>
                <a:lnTo>
                  <a:pt x="1040" y="118"/>
                </a:lnTo>
                <a:lnTo>
                  <a:pt x="1149" y="129"/>
                </a:lnTo>
              </a:path>
            </a:pathLst>
          </a:custGeom>
          <a:noFill/>
          <a:ln w="142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400" b="1" dirty="0" smtClean="0">
              <a:solidFill>
                <a:srgbClr val="000000"/>
              </a:solidFill>
            </a:endParaRPr>
          </a:p>
        </p:txBody>
      </p:sp>
      <p:sp>
        <p:nvSpPr>
          <p:cNvPr id="14" name="Freeform 13"/>
          <p:cNvSpPr>
            <a:spLocks/>
          </p:cNvSpPr>
          <p:nvPr/>
        </p:nvSpPr>
        <p:spPr bwMode="auto">
          <a:xfrm>
            <a:off x="5365755" y="2951651"/>
            <a:ext cx="932845" cy="55563"/>
          </a:xfrm>
          <a:custGeom>
            <a:avLst/>
            <a:gdLst>
              <a:gd name="T0" fmla="*/ 0 w 798"/>
              <a:gd name="T1" fmla="*/ 2147483647 h 53"/>
              <a:gd name="T2" fmla="*/ 2147483647 w 798"/>
              <a:gd name="T3" fmla="*/ 2147483647 h 53"/>
              <a:gd name="T4" fmla="*/ 2147483647 w 798"/>
              <a:gd name="T5" fmla="*/ 2147483647 h 53"/>
              <a:gd name="T6" fmla="*/ 2147483647 w 798"/>
              <a:gd name="T7" fmla="*/ 2147483647 h 53"/>
              <a:gd name="T8" fmla="*/ 2147483647 w 798"/>
              <a:gd name="T9" fmla="*/ 2147483647 h 53"/>
              <a:gd name="T10" fmla="*/ 2147483647 w 798"/>
              <a:gd name="T11" fmla="*/ 2147483647 h 53"/>
              <a:gd name="T12" fmla="*/ 2147483647 w 798"/>
              <a:gd name="T13" fmla="*/ 2147483647 h 53"/>
              <a:gd name="T14" fmla="*/ 2147483647 w 798"/>
              <a:gd name="T15" fmla="*/ 2147483647 h 53"/>
              <a:gd name="T16" fmla="*/ 2147483647 w 798"/>
              <a:gd name="T17" fmla="*/ 2147483647 h 53"/>
              <a:gd name="T18" fmla="*/ 2147483647 w 798"/>
              <a:gd name="T19" fmla="*/ 2147483647 h 53"/>
              <a:gd name="T20" fmla="*/ 2147483647 w 798"/>
              <a:gd name="T21" fmla="*/ 2147483647 h 53"/>
              <a:gd name="T22" fmla="*/ 2147483647 w 798"/>
              <a:gd name="T23" fmla="*/ 2147483647 h 53"/>
              <a:gd name="T24" fmla="*/ 2147483647 w 798"/>
              <a:gd name="T25" fmla="*/ 2147483647 h 53"/>
              <a:gd name="T26" fmla="*/ 2147483647 w 798"/>
              <a:gd name="T27" fmla="*/ 2147483647 h 53"/>
              <a:gd name="T28" fmla="*/ 2147483647 w 798"/>
              <a:gd name="T29" fmla="*/ 2147483647 h 53"/>
              <a:gd name="T30" fmla="*/ 2147483647 w 798"/>
              <a:gd name="T31" fmla="*/ 2147483647 h 53"/>
              <a:gd name="T32" fmla="*/ 2147483647 w 798"/>
              <a:gd name="T33" fmla="*/ 0 h 5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98"/>
              <a:gd name="T52" fmla="*/ 0 h 53"/>
              <a:gd name="T53" fmla="*/ 798 w 798"/>
              <a:gd name="T54" fmla="*/ 53 h 5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98" h="53">
                <a:moveTo>
                  <a:pt x="0" y="48"/>
                </a:moveTo>
                <a:lnTo>
                  <a:pt x="28" y="42"/>
                </a:lnTo>
                <a:lnTo>
                  <a:pt x="58" y="37"/>
                </a:lnTo>
                <a:lnTo>
                  <a:pt x="101" y="45"/>
                </a:lnTo>
                <a:lnTo>
                  <a:pt x="153" y="53"/>
                </a:lnTo>
                <a:lnTo>
                  <a:pt x="206" y="48"/>
                </a:lnTo>
                <a:lnTo>
                  <a:pt x="246" y="47"/>
                </a:lnTo>
                <a:lnTo>
                  <a:pt x="269" y="44"/>
                </a:lnTo>
                <a:lnTo>
                  <a:pt x="309" y="39"/>
                </a:lnTo>
                <a:lnTo>
                  <a:pt x="346" y="35"/>
                </a:lnTo>
                <a:lnTo>
                  <a:pt x="406" y="38"/>
                </a:lnTo>
                <a:lnTo>
                  <a:pt x="453" y="41"/>
                </a:lnTo>
                <a:lnTo>
                  <a:pt x="475" y="42"/>
                </a:lnTo>
                <a:lnTo>
                  <a:pt x="545" y="31"/>
                </a:lnTo>
                <a:lnTo>
                  <a:pt x="623" y="19"/>
                </a:lnTo>
                <a:lnTo>
                  <a:pt x="710" y="19"/>
                </a:lnTo>
                <a:lnTo>
                  <a:pt x="798" y="0"/>
                </a:lnTo>
              </a:path>
            </a:pathLst>
          </a:custGeom>
          <a:noFill/>
          <a:ln w="142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400" b="1" dirty="0" smtClean="0">
              <a:solidFill>
                <a:srgbClr val="000000"/>
              </a:solidFill>
            </a:endParaRPr>
          </a:p>
        </p:txBody>
      </p:sp>
      <p:sp>
        <p:nvSpPr>
          <p:cNvPr id="15" name="Freeform 14"/>
          <p:cNvSpPr>
            <a:spLocks/>
          </p:cNvSpPr>
          <p:nvPr/>
        </p:nvSpPr>
        <p:spPr bwMode="auto">
          <a:xfrm>
            <a:off x="5767922" y="2813538"/>
            <a:ext cx="662214" cy="138112"/>
          </a:xfrm>
          <a:custGeom>
            <a:avLst/>
            <a:gdLst>
              <a:gd name="T0" fmla="*/ 0 w 565"/>
              <a:gd name="T1" fmla="*/ 2147483647 h 128"/>
              <a:gd name="T2" fmla="*/ 2147483647 w 565"/>
              <a:gd name="T3" fmla="*/ 2147483647 h 128"/>
              <a:gd name="T4" fmla="*/ 2147483647 w 565"/>
              <a:gd name="T5" fmla="*/ 2147483647 h 128"/>
              <a:gd name="T6" fmla="*/ 2147483647 w 565"/>
              <a:gd name="T7" fmla="*/ 2147483647 h 128"/>
              <a:gd name="T8" fmla="*/ 2147483647 w 565"/>
              <a:gd name="T9" fmla="*/ 2147483647 h 128"/>
              <a:gd name="T10" fmla="*/ 2147483647 w 565"/>
              <a:gd name="T11" fmla="*/ 2147483647 h 128"/>
              <a:gd name="T12" fmla="*/ 2147483647 w 565"/>
              <a:gd name="T13" fmla="*/ 2147483647 h 128"/>
              <a:gd name="T14" fmla="*/ 2147483647 w 565"/>
              <a:gd name="T15" fmla="*/ 2147483647 h 128"/>
              <a:gd name="T16" fmla="*/ 2147483647 w 565"/>
              <a:gd name="T17" fmla="*/ 2147483647 h 128"/>
              <a:gd name="T18" fmla="*/ 2147483647 w 565"/>
              <a:gd name="T19" fmla="*/ 2147483647 h 128"/>
              <a:gd name="T20" fmla="*/ 2147483647 w 565"/>
              <a:gd name="T21" fmla="*/ 2147483647 h 128"/>
              <a:gd name="T22" fmla="*/ 2147483647 w 565"/>
              <a:gd name="T23" fmla="*/ 2147483647 h 128"/>
              <a:gd name="T24" fmla="*/ 2147483647 w 565"/>
              <a:gd name="T25" fmla="*/ 2147483647 h 128"/>
              <a:gd name="T26" fmla="*/ 2147483647 w 565"/>
              <a:gd name="T27" fmla="*/ 2147483647 h 128"/>
              <a:gd name="T28" fmla="*/ 2147483647 w 565"/>
              <a:gd name="T29" fmla="*/ 2147483647 h 128"/>
              <a:gd name="T30" fmla="*/ 2147483647 w 565"/>
              <a:gd name="T31" fmla="*/ 2147483647 h 128"/>
              <a:gd name="T32" fmla="*/ 2147483647 w 565"/>
              <a:gd name="T33" fmla="*/ 2147483647 h 128"/>
              <a:gd name="T34" fmla="*/ 2147483647 w 565"/>
              <a:gd name="T35" fmla="*/ 0 h 128"/>
              <a:gd name="T36" fmla="*/ 2147483647 w 565"/>
              <a:gd name="T37" fmla="*/ 0 h 12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65"/>
              <a:gd name="T58" fmla="*/ 0 h 128"/>
              <a:gd name="T59" fmla="*/ 565 w 565"/>
              <a:gd name="T60" fmla="*/ 128 h 12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65" h="128">
                <a:moveTo>
                  <a:pt x="0" y="128"/>
                </a:moveTo>
                <a:lnTo>
                  <a:pt x="66" y="122"/>
                </a:lnTo>
                <a:lnTo>
                  <a:pt x="107" y="120"/>
                </a:lnTo>
                <a:lnTo>
                  <a:pt x="163" y="109"/>
                </a:lnTo>
                <a:lnTo>
                  <a:pt x="247" y="107"/>
                </a:lnTo>
                <a:lnTo>
                  <a:pt x="346" y="98"/>
                </a:lnTo>
                <a:lnTo>
                  <a:pt x="416" y="93"/>
                </a:lnTo>
                <a:lnTo>
                  <a:pt x="464" y="78"/>
                </a:lnTo>
                <a:lnTo>
                  <a:pt x="493" y="73"/>
                </a:lnTo>
                <a:lnTo>
                  <a:pt x="512" y="69"/>
                </a:lnTo>
                <a:lnTo>
                  <a:pt x="556" y="46"/>
                </a:lnTo>
                <a:lnTo>
                  <a:pt x="564" y="36"/>
                </a:lnTo>
                <a:lnTo>
                  <a:pt x="565" y="25"/>
                </a:lnTo>
                <a:lnTo>
                  <a:pt x="559" y="21"/>
                </a:lnTo>
                <a:lnTo>
                  <a:pt x="545" y="14"/>
                </a:lnTo>
                <a:lnTo>
                  <a:pt x="519" y="14"/>
                </a:lnTo>
                <a:lnTo>
                  <a:pt x="490" y="6"/>
                </a:lnTo>
                <a:lnTo>
                  <a:pt x="449" y="0"/>
                </a:lnTo>
                <a:lnTo>
                  <a:pt x="395" y="0"/>
                </a:lnTo>
              </a:path>
            </a:pathLst>
          </a:custGeom>
          <a:noFill/>
          <a:ln w="142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400" b="1" dirty="0" smtClean="0">
              <a:solidFill>
                <a:srgbClr val="000000"/>
              </a:solidFill>
            </a:endParaRPr>
          </a:p>
        </p:txBody>
      </p:sp>
      <p:sp>
        <p:nvSpPr>
          <p:cNvPr id="16" name="Freeform 15"/>
          <p:cNvSpPr>
            <a:spLocks/>
          </p:cNvSpPr>
          <p:nvPr/>
        </p:nvSpPr>
        <p:spPr bwMode="auto">
          <a:xfrm>
            <a:off x="6439207" y="2799250"/>
            <a:ext cx="175381" cy="128588"/>
          </a:xfrm>
          <a:custGeom>
            <a:avLst/>
            <a:gdLst>
              <a:gd name="T0" fmla="*/ 2147483647 w 150"/>
              <a:gd name="T1" fmla="*/ 2147483647 h 120"/>
              <a:gd name="T2" fmla="*/ 2147483647 w 150"/>
              <a:gd name="T3" fmla="*/ 2147483647 h 120"/>
              <a:gd name="T4" fmla="*/ 2147483647 w 150"/>
              <a:gd name="T5" fmla="*/ 2147483647 h 120"/>
              <a:gd name="T6" fmla="*/ 2147483647 w 150"/>
              <a:gd name="T7" fmla="*/ 2147483647 h 120"/>
              <a:gd name="T8" fmla="*/ 2147483647 w 150"/>
              <a:gd name="T9" fmla="*/ 2147483647 h 120"/>
              <a:gd name="T10" fmla="*/ 2147483647 w 150"/>
              <a:gd name="T11" fmla="*/ 2147483647 h 120"/>
              <a:gd name="T12" fmla="*/ 2147483647 w 150"/>
              <a:gd name="T13" fmla="*/ 2147483647 h 120"/>
              <a:gd name="T14" fmla="*/ 2147483647 w 150"/>
              <a:gd name="T15" fmla="*/ 2147483647 h 120"/>
              <a:gd name="T16" fmla="*/ 2147483647 w 150"/>
              <a:gd name="T17" fmla="*/ 0 h 120"/>
              <a:gd name="T18" fmla="*/ 0 w 150"/>
              <a:gd name="T19" fmla="*/ 2147483647 h 1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0"/>
              <a:gd name="T31" fmla="*/ 0 h 120"/>
              <a:gd name="T32" fmla="*/ 150 w 150"/>
              <a:gd name="T33" fmla="*/ 120 h 1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0" h="120">
                <a:moveTo>
                  <a:pt x="34" y="120"/>
                </a:moveTo>
                <a:lnTo>
                  <a:pt x="79" y="100"/>
                </a:lnTo>
                <a:lnTo>
                  <a:pt x="123" y="83"/>
                </a:lnTo>
                <a:lnTo>
                  <a:pt x="115" y="72"/>
                </a:lnTo>
                <a:lnTo>
                  <a:pt x="108" y="56"/>
                </a:lnTo>
                <a:lnTo>
                  <a:pt x="126" y="39"/>
                </a:lnTo>
                <a:lnTo>
                  <a:pt x="150" y="26"/>
                </a:lnTo>
                <a:lnTo>
                  <a:pt x="117" y="14"/>
                </a:lnTo>
                <a:lnTo>
                  <a:pt x="75" y="0"/>
                </a:lnTo>
                <a:lnTo>
                  <a:pt x="0" y="5"/>
                </a:lnTo>
              </a:path>
            </a:pathLst>
          </a:custGeom>
          <a:noFill/>
          <a:ln w="142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400" b="1" dirty="0" smtClean="0">
              <a:solidFill>
                <a:srgbClr val="000000"/>
              </a:solidFill>
            </a:endParaRPr>
          </a:p>
        </p:txBody>
      </p:sp>
      <p:sp>
        <p:nvSpPr>
          <p:cNvPr id="17" name="Freeform 16"/>
          <p:cNvSpPr>
            <a:spLocks/>
          </p:cNvSpPr>
          <p:nvPr/>
        </p:nvSpPr>
        <p:spPr bwMode="auto">
          <a:xfrm>
            <a:off x="5076981" y="2092813"/>
            <a:ext cx="58965" cy="76200"/>
          </a:xfrm>
          <a:custGeom>
            <a:avLst/>
            <a:gdLst>
              <a:gd name="T0" fmla="*/ 0 w 13"/>
              <a:gd name="T1" fmla="*/ 0 h 72"/>
              <a:gd name="T2" fmla="*/ 2147483647 w 13"/>
              <a:gd name="T3" fmla="*/ 2147483647 h 72"/>
              <a:gd name="T4" fmla="*/ 0 w 13"/>
              <a:gd name="T5" fmla="*/ 0 h 72"/>
              <a:gd name="T6" fmla="*/ 0 60000 65536"/>
              <a:gd name="T7" fmla="*/ 0 60000 65536"/>
              <a:gd name="T8" fmla="*/ 0 60000 65536"/>
              <a:gd name="T9" fmla="*/ 0 w 13"/>
              <a:gd name="T10" fmla="*/ 0 h 72"/>
              <a:gd name="T11" fmla="*/ 13 w 13"/>
              <a:gd name="T12" fmla="*/ 72 h 72"/>
            </a:gdLst>
            <a:ahLst/>
            <a:cxnLst>
              <a:cxn ang="T6">
                <a:pos x="T0" y="T1"/>
              </a:cxn>
              <a:cxn ang="T7">
                <a:pos x="T2" y="T3"/>
              </a:cxn>
              <a:cxn ang="T8">
                <a:pos x="T4" y="T5"/>
              </a:cxn>
            </a:cxnLst>
            <a:rect l="T9" t="T10" r="T11" b="T12"/>
            <a:pathLst>
              <a:path w="13" h="72">
                <a:moveTo>
                  <a:pt x="0" y="0"/>
                </a:moveTo>
                <a:lnTo>
                  <a:pt x="13" y="72"/>
                </a:lnTo>
                <a:lnTo>
                  <a:pt x="0" y="0"/>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1400" b="1" dirty="0" smtClean="0">
              <a:solidFill>
                <a:srgbClr val="000000"/>
              </a:solidFill>
            </a:endParaRPr>
          </a:p>
        </p:txBody>
      </p:sp>
      <p:sp>
        <p:nvSpPr>
          <p:cNvPr id="18" name="Freeform 17"/>
          <p:cNvSpPr>
            <a:spLocks/>
          </p:cNvSpPr>
          <p:nvPr/>
        </p:nvSpPr>
        <p:spPr bwMode="auto">
          <a:xfrm>
            <a:off x="3873504" y="2792909"/>
            <a:ext cx="373441" cy="271463"/>
          </a:xfrm>
          <a:custGeom>
            <a:avLst/>
            <a:gdLst>
              <a:gd name="T0" fmla="*/ 2147483647 w 317"/>
              <a:gd name="T1" fmla="*/ 0 h 254"/>
              <a:gd name="T2" fmla="*/ 2147483647 w 317"/>
              <a:gd name="T3" fmla="*/ 2147483647 h 254"/>
              <a:gd name="T4" fmla="*/ 2147483647 w 317"/>
              <a:gd name="T5" fmla="*/ 2147483647 h 254"/>
              <a:gd name="T6" fmla="*/ 2147483647 w 317"/>
              <a:gd name="T7" fmla="*/ 2147483647 h 254"/>
              <a:gd name="T8" fmla="*/ 0 w 317"/>
              <a:gd name="T9" fmla="*/ 2147483647 h 254"/>
              <a:gd name="T10" fmla="*/ 2147483647 w 317"/>
              <a:gd name="T11" fmla="*/ 2147483647 h 254"/>
              <a:gd name="T12" fmla="*/ 2147483647 w 317"/>
              <a:gd name="T13" fmla="*/ 2147483647 h 254"/>
              <a:gd name="T14" fmla="*/ 2147483647 w 317"/>
              <a:gd name="T15" fmla="*/ 2147483647 h 254"/>
              <a:gd name="T16" fmla="*/ 2147483647 w 317"/>
              <a:gd name="T17" fmla="*/ 2147483647 h 254"/>
              <a:gd name="T18" fmla="*/ 2147483647 w 317"/>
              <a:gd name="T19" fmla="*/ 2147483647 h 254"/>
              <a:gd name="T20" fmla="*/ 2147483647 w 317"/>
              <a:gd name="T21" fmla="*/ 2147483647 h 254"/>
              <a:gd name="T22" fmla="*/ 2147483647 w 317"/>
              <a:gd name="T23" fmla="*/ 2147483647 h 254"/>
              <a:gd name="T24" fmla="*/ 2147483647 w 317"/>
              <a:gd name="T25" fmla="*/ 2147483647 h 254"/>
              <a:gd name="T26" fmla="*/ 2147483647 w 317"/>
              <a:gd name="T27" fmla="*/ 2147483647 h 254"/>
              <a:gd name="T28" fmla="*/ 2147483647 w 317"/>
              <a:gd name="T29" fmla="*/ 2147483647 h 254"/>
              <a:gd name="T30" fmla="*/ 2147483647 w 317"/>
              <a:gd name="T31" fmla="*/ 2147483647 h 254"/>
              <a:gd name="T32" fmla="*/ 2147483647 w 317"/>
              <a:gd name="T33" fmla="*/ 2147483647 h 2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7"/>
              <a:gd name="T52" fmla="*/ 0 h 254"/>
              <a:gd name="T53" fmla="*/ 317 w 317"/>
              <a:gd name="T54" fmla="*/ 254 h 2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7" h="254">
                <a:moveTo>
                  <a:pt x="120" y="0"/>
                </a:moveTo>
                <a:lnTo>
                  <a:pt x="71" y="20"/>
                </a:lnTo>
                <a:lnTo>
                  <a:pt x="41" y="32"/>
                </a:lnTo>
                <a:lnTo>
                  <a:pt x="18" y="51"/>
                </a:lnTo>
                <a:lnTo>
                  <a:pt x="0" y="66"/>
                </a:lnTo>
                <a:lnTo>
                  <a:pt x="5" y="98"/>
                </a:lnTo>
                <a:lnTo>
                  <a:pt x="17" y="134"/>
                </a:lnTo>
                <a:lnTo>
                  <a:pt x="62" y="141"/>
                </a:lnTo>
                <a:lnTo>
                  <a:pt x="111" y="146"/>
                </a:lnTo>
                <a:lnTo>
                  <a:pt x="140" y="155"/>
                </a:lnTo>
                <a:lnTo>
                  <a:pt x="180" y="170"/>
                </a:lnTo>
                <a:lnTo>
                  <a:pt x="214" y="180"/>
                </a:lnTo>
                <a:lnTo>
                  <a:pt x="264" y="187"/>
                </a:lnTo>
                <a:lnTo>
                  <a:pt x="241" y="221"/>
                </a:lnTo>
                <a:lnTo>
                  <a:pt x="223" y="248"/>
                </a:lnTo>
                <a:lnTo>
                  <a:pt x="276" y="254"/>
                </a:lnTo>
                <a:lnTo>
                  <a:pt x="317" y="249"/>
                </a:lnTo>
              </a:path>
            </a:pathLst>
          </a:custGeom>
          <a:noFill/>
          <a:ln w="142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400" b="1" dirty="0" smtClean="0">
              <a:solidFill>
                <a:srgbClr val="000000"/>
              </a:solidFill>
            </a:endParaRPr>
          </a:p>
        </p:txBody>
      </p:sp>
      <p:sp>
        <p:nvSpPr>
          <p:cNvPr id="19" name="Freeform 18"/>
          <p:cNvSpPr>
            <a:spLocks/>
          </p:cNvSpPr>
          <p:nvPr/>
        </p:nvSpPr>
        <p:spPr bwMode="auto">
          <a:xfrm>
            <a:off x="6599465" y="2737338"/>
            <a:ext cx="179916" cy="273050"/>
          </a:xfrm>
          <a:custGeom>
            <a:avLst/>
            <a:gdLst>
              <a:gd name="T0" fmla="*/ 2147483647 w 153"/>
              <a:gd name="T1" fmla="*/ 2147483647 h 255"/>
              <a:gd name="T2" fmla="*/ 2147483647 w 153"/>
              <a:gd name="T3" fmla="*/ 2147483647 h 255"/>
              <a:gd name="T4" fmla="*/ 2147483647 w 153"/>
              <a:gd name="T5" fmla="*/ 2147483647 h 255"/>
              <a:gd name="T6" fmla="*/ 2147483647 w 153"/>
              <a:gd name="T7" fmla="*/ 2147483647 h 255"/>
              <a:gd name="T8" fmla="*/ 2147483647 w 153"/>
              <a:gd name="T9" fmla="*/ 2147483647 h 255"/>
              <a:gd name="T10" fmla="*/ 2147483647 w 153"/>
              <a:gd name="T11" fmla="*/ 2147483647 h 255"/>
              <a:gd name="T12" fmla="*/ 2147483647 w 153"/>
              <a:gd name="T13" fmla="*/ 2147483647 h 255"/>
              <a:gd name="T14" fmla="*/ 2147483647 w 153"/>
              <a:gd name="T15" fmla="*/ 2147483647 h 255"/>
              <a:gd name="T16" fmla="*/ 2147483647 w 153"/>
              <a:gd name="T17" fmla="*/ 0 h 255"/>
              <a:gd name="T18" fmla="*/ 0 w 153"/>
              <a:gd name="T19" fmla="*/ 2147483647 h 25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3"/>
              <a:gd name="T31" fmla="*/ 0 h 255"/>
              <a:gd name="T32" fmla="*/ 153 w 153"/>
              <a:gd name="T33" fmla="*/ 255 h 25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3" h="255">
                <a:moveTo>
                  <a:pt x="35" y="255"/>
                </a:moveTo>
                <a:lnTo>
                  <a:pt x="81" y="211"/>
                </a:lnTo>
                <a:lnTo>
                  <a:pt x="125" y="176"/>
                </a:lnTo>
                <a:lnTo>
                  <a:pt x="116" y="152"/>
                </a:lnTo>
                <a:lnTo>
                  <a:pt x="109" y="118"/>
                </a:lnTo>
                <a:lnTo>
                  <a:pt x="128" y="83"/>
                </a:lnTo>
                <a:lnTo>
                  <a:pt x="153" y="53"/>
                </a:lnTo>
                <a:lnTo>
                  <a:pt x="120" y="30"/>
                </a:lnTo>
                <a:lnTo>
                  <a:pt x="76" y="0"/>
                </a:lnTo>
                <a:lnTo>
                  <a:pt x="0" y="8"/>
                </a:lnTo>
              </a:path>
            </a:pathLst>
          </a:custGeom>
          <a:noFill/>
          <a:ln w="142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400" b="1" dirty="0" smtClean="0">
              <a:solidFill>
                <a:srgbClr val="000000"/>
              </a:solidFill>
            </a:endParaRPr>
          </a:p>
        </p:txBody>
      </p:sp>
      <p:sp>
        <p:nvSpPr>
          <p:cNvPr id="22" name="Rectangle 21"/>
          <p:cNvSpPr>
            <a:spLocks noChangeArrowheads="1"/>
          </p:cNvSpPr>
          <p:nvPr/>
        </p:nvSpPr>
        <p:spPr bwMode="auto">
          <a:xfrm>
            <a:off x="3465286" y="2278550"/>
            <a:ext cx="130779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b="1" dirty="0" smtClean="0">
              <a:solidFill>
                <a:srgbClr val="000000"/>
              </a:solidFill>
            </a:endParaRPr>
          </a:p>
        </p:txBody>
      </p:sp>
      <p:sp>
        <p:nvSpPr>
          <p:cNvPr id="24" name="Rectangle 23"/>
          <p:cNvSpPr>
            <a:spLocks noChangeArrowheads="1"/>
          </p:cNvSpPr>
          <p:nvPr/>
        </p:nvSpPr>
        <p:spPr bwMode="auto">
          <a:xfrm>
            <a:off x="2464405" y="4596309"/>
            <a:ext cx="10492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b="1" dirty="0" smtClean="0">
              <a:solidFill>
                <a:srgbClr val="000000"/>
              </a:solidFill>
            </a:endParaRPr>
          </a:p>
        </p:txBody>
      </p:sp>
      <p:sp>
        <p:nvSpPr>
          <p:cNvPr id="25" name="Rectangle 24"/>
          <p:cNvSpPr>
            <a:spLocks noChangeArrowheads="1"/>
          </p:cNvSpPr>
          <p:nvPr/>
        </p:nvSpPr>
        <p:spPr bwMode="auto">
          <a:xfrm>
            <a:off x="6768798" y="3238988"/>
            <a:ext cx="93133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b="1" dirty="0" smtClean="0">
              <a:solidFill>
                <a:srgbClr val="000000"/>
              </a:solidFill>
            </a:endParaRPr>
          </a:p>
        </p:txBody>
      </p:sp>
      <p:sp>
        <p:nvSpPr>
          <p:cNvPr id="27" name="Rectangle 26"/>
          <p:cNvSpPr>
            <a:spLocks noChangeArrowheads="1"/>
          </p:cNvSpPr>
          <p:nvPr/>
        </p:nvSpPr>
        <p:spPr bwMode="auto">
          <a:xfrm>
            <a:off x="3722309" y="3861297"/>
            <a:ext cx="1620762"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b="1" dirty="0" smtClean="0">
              <a:solidFill>
                <a:srgbClr val="000000"/>
              </a:solidFill>
            </a:endParaRPr>
          </a:p>
        </p:txBody>
      </p:sp>
      <p:sp>
        <p:nvSpPr>
          <p:cNvPr id="30" name="Rectangle 29"/>
          <p:cNvSpPr>
            <a:spLocks noChangeArrowheads="1"/>
          </p:cNvSpPr>
          <p:nvPr/>
        </p:nvSpPr>
        <p:spPr bwMode="auto">
          <a:xfrm>
            <a:off x="4624922" y="2413488"/>
            <a:ext cx="161169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b="1" dirty="0" smtClean="0">
              <a:solidFill>
                <a:srgbClr val="000000"/>
              </a:solidFill>
            </a:endParaRPr>
          </a:p>
        </p:txBody>
      </p:sp>
      <p:sp>
        <p:nvSpPr>
          <p:cNvPr id="33" name="Rectangle 32"/>
          <p:cNvSpPr>
            <a:spLocks noChangeArrowheads="1"/>
          </p:cNvSpPr>
          <p:nvPr/>
        </p:nvSpPr>
        <p:spPr bwMode="auto">
          <a:xfrm>
            <a:off x="6253242" y="2256325"/>
            <a:ext cx="63046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b="1" dirty="0" smtClean="0">
              <a:solidFill>
                <a:srgbClr val="000000"/>
              </a:solidFill>
            </a:endParaRPr>
          </a:p>
        </p:txBody>
      </p:sp>
      <p:sp>
        <p:nvSpPr>
          <p:cNvPr id="34" name="Rectangle 33"/>
          <p:cNvSpPr>
            <a:spLocks noChangeArrowheads="1"/>
          </p:cNvSpPr>
          <p:nvPr/>
        </p:nvSpPr>
        <p:spPr bwMode="auto">
          <a:xfrm>
            <a:off x="6951742" y="3545375"/>
            <a:ext cx="125337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b="1" dirty="0" smtClean="0">
              <a:solidFill>
                <a:srgbClr val="000000"/>
              </a:solidFill>
            </a:endParaRPr>
          </a:p>
        </p:txBody>
      </p:sp>
      <p:sp>
        <p:nvSpPr>
          <p:cNvPr id="35" name="Text Box 34"/>
          <p:cNvSpPr txBox="1">
            <a:spLocks noChangeArrowheads="1"/>
          </p:cNvSpPr>
          <p:nvPr/>
        </p:nvSpPr>
        <p:spPr bwMode="auto">
          <a:xfrm>
            <a:off x="7118052" y="416450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b="1">
                <a:solidFill>
                  <a:schemeClr val="tx1"/>
                </a:solidFill>
                <a:latin typeface="Arial" charset="0"/>
              </a:defRPr>
            </a:lvl1pPr>
            <a:lvl2pPr marL="742950" indent="-285750" eaLnBrk="0" hangingPunct="0">
              <a:defRPr sz="1400" b="1">
                <a:solidFill>
                  <a:schemeClr val="tx1"/>
                </a:solidFill>
                <a:latin typeface="Arial" charset="0"/>
              </a:defRPr>
            </a:lvl2pPr>
            <a:lvl3pPr marL="1143000" indent="-228600" eaLnBrk="0" hangingPunct="0">
              <a:defRPr sz="1400" b="1">
                <a:solidFill>
                  <a:schemeClr val="tx1"/>
                </a:solidFill>
                <a:latin typeface="Arial" charset="0"/>
              </a:defRPr>
            </a:lvl3pPr>
            <a:lvl4pPr marL="1600200" indent="-228600" eaLnBrk="0" hangingPunct="0">
              <a:defRPr sz="1400" b="1">
                <a:solidFill>
                  <a:schemeClr val="tx1"/>
                </a:solidFill>
                <a:latin typeface="Arial" charset="0"/>
              </a:defRPr>
            </a:lvl4pPr>
            <a:lvl5pPr marL="2057400" indent="-228600" eaLnBrk="0" hangingPunct="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eaLnBrk="1" fontAlgn="base" hangingPunct="1">
              <a:spcBef>
                <a:spcPct val="0"/>
              </a:spcBef>
              <a:spcAft>
                <a:spcPct val="0"/>
              </a:spcAft>
            </a:pPr>
            <a:endParaRPr lang="en-US" sz="2400" dirty="0" smtClean="0">
              <a:solidFill>
                <a:srgbClr val="000000"/>
              </a:solidFill>
              <a:latin typeface="Times New Roman" pitchFamily="18" charset="0"/>
              <a:cs typeface="Times New Roman" pitchFamily="18" charset="0"/>
            </a:endParaRPr>
          </a:p>
        </p:txBody>
      </p:sp>
      <p:sp>
        <p:nvSpPr>
          <p:cNvPr id="39" name="Slide Number Placeholder 3"/>
          <p:cNvSpPr txBox="1">
            <a:spLocks/>
          </p:cNvSpPr>
          <p:nvPr/>
        </p:nvSpPr>
        <p:spPr>
          <a:xfrm>
            <a:off x="152400" y="6400800"/>
            <a:ext cx="457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B8E938D-EF8A-4FA3-849C-2C0712CD2EE1}" type="slidenum">
              <a:rPr lang="en-US" smtClean="0"/>
              <a:pPr/>
              <a:t>7</a:t>
            </a:fld>
            <a:endParaRPr lang="en-US" dirty="0"/>
          </a:p>
        </p:txBody>
      </p:sp>
      <p:sp>
        <p:nvSpPr>
          <p:cNvPr id="42" name="Title 41"/>
          <p:cNvSpPr>
            <a:spLocks noGrp="1"/>
          </p:cNvSpPr>
          <p:nvPr>
            <p:ph type="title"/>
          </p:nvPr>
        </p:nvSpPr>
        <p:spPr/>
        <p:txBody>
          <a:bodyPr>
            <a:normAutofit/>
          </a:bodyPr>
          <a:lstStyle/>
          <a:p>
            <a:r>
              <a:rPr lang="en-US" sz="2800" b="1" u="sng" dirty="0" smtClean="0">
                <a:solidFill>
                  <a:schemeClr val="accent1">
                    <a:lumMod val="50000"/>
                  </a:schemeClr>
                </a:solidFill>
              </a:rPr>
              <a:t>Why talk about Domestic Violence in the Workplace?</a:t>
            </a:r>
            <a:endParaRPr lang="en-US" sz="2800" b="1" u="sng" dirty="0">
              <a:solidFill>
                <a:schemeClr val="accent1">
                  <a:lumMod val="50000"/>
                </a:schemeClr>
              </a:solidFill>
            </a:endParaRPr>
          </a:p>
        </p:txBody>
      </p:sp>
      <p:sp>
        <p:nvSpPr>
          <p:cNvPr id="43" name="Content Placeholder 42"/>
          <p:cNvSpPr>
            <a:spLocks noGrp="1"/>
          </p:cNvSpPr>
          <p:nvPr>
            <p:ph idx="1"/>
          </p:nvPr>
        </p:nvSpPr>
        <p:spPr/>
        <p:txBody>
          <a:bodyPr>
            <a:normAutofit/>
          </a:bodyPr>
          <a:lstStyle/>
          <a:p>
            <a:pPr marL="0" indent="0">
              <a:buNone/>
            </a:pPr>
            <a:endParaRPr lang="en-US" sz="1800" b="1" dirty="0" smtClean="0">
              <a:solidFill>
                <a:srgbClr val="002060"/>
              </a:solidFill>
            </a:endParaRPr>
          </a:p>
          <a:p>
            <a:endParaRPr lang="en-US" sz="1800" b="1" dirty="0">
              <a:solidFill>
                <a:srgbClr val="002060"/>
              </a:solidFill>
            </a:endParaRPr>
          </a:p>
          <a:p>
            <a:endParaRPr lang="en-US" sz="1800" b="1" dirty="0">
              <a:solidFill>
                <a:srgbClr val="002060"/>
              </a:solidFill>
            </a:endParaRPr>
          </a:p>
        </p:txBody>
      </p:sp>
      <p:sp>
        <p:nvSpPr>
          <p:cNvPr id="4" name="Content Placeholder 3"/>
          <p:cNvSpPr>
            <a:spLocks noGrp="1"/>
          </p:cNvSpPr>
          <p:nvPr>
            <p:ph sz="half" idx="4294967295"/>
          </p:nvPr>
        </p:nvSpPr>
        <p:spPr>
          <a:xfrm>
            <a:off x="4995338" y="1600200"/>
            <a:ext cx="3527560" cy="4525963"/>
          </a:xfrm>
        </p:spPr>
        <p:txBody>
          <a:bodyPr/>
          <a:lstStyle/>
          <a:p>
            <a:pPr lvl="0"/>
            <a:r>
              <a:rPr lang="en-US" sz="2000" b="1" dirty="0">
                <a:solidFill>
                  <a:srgbClr val="002060"/>
                </a:solidFill>
              </a:rPr>
              <a:t>A study in Maine in 2003 found that 78% of surveyed perpetrators used workplace resources to check up on, threaten, pressure their </a:t>
            </a:r>
            <a:r>
              <a:rPr lang="en-US" sz="2000" b="1" dirty="0" smtClean="0">
                <a:solidFill>
                  <a:srgbClr val="002060"/>
                </a:solidFill>
              </a:rPr>
              <a:t>victims</a:t>
            </a:r>
          </a:p>
          <a:p>
            <a:pPr marL="0" lvl="0" indent="0">
              <a:buNone/>
            </a:pPr>
            <a:endParaRPr lang="en-US" sz="2000" dirty="0" smtClean="0">
              <a:solidFill>
                <a:srgbClr val="002060"/>
              </a:solidFill>
            </a:endParaRPr>
          </a:p>
          <a:p>
            <a:pPr lvl="0"/>
            <a:r>
              <a:rPr lang="en-US" sz="2000" b="1" dirty="0" smtClean="0">
                <a:solidFill>
                  <a:srgbClr val="002060"/>
                </a:solidFill>
              </a:rPr>
              <a:t>21</a:t>
            </a:r>
            <a:r>
              <a:rPr lang="en-US" sz="2000" b="1" dirty="0">
                <a:solidFill>
                  <a:srgbClr val="002060"/>
                </a:solidFill>
              </a:rPr>
              <a:t>% of offenders reported contacting their victims at the workplace even with no contact orders in place</a:t>
            </a:r>
            <a:endParaRPr lang="en-US" sz="2000" dirty="0">
              <a:solidFill>
                <a:srgbClr val="002060"/>
              </a:solidFill>
            </a:endParaRPr>
          </a:p>
          <a:p>
            <a:endParaRPr lang="en-US" dirty="0"/>
          </a:p>
        </p:txBody>
      </p:sp>
      <p:pic>
        <p:nvPicPr>
          <p:cNvPr id="29" name="Picture 2" descr="C:\Users\krickk\AppData\Local\Microsoft\Windows\Temporary Internet Files\Content.Outlook\JINB87E0\HAWP logo (2).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963705" y="5673854"/>
            <a:ext cx="996763" cy="726946"/>
          </a:xfrm>
          <a:prstGeom prst="rect">
            <a:avLst/>
          </a:prstGeom>
          <a:noFill/>
          <a:extLst>
            <a:ext uri="{909E8E84-426E-40DD-AFC4-6F175D3DCCD1}">
              <a14:hiddenFill xmlns:a14="http://schemas.microsoft.com/office/drawing/2010/main">
                <a:solidFill>
                  <a:srgbClr val="FFFFFF"/>
                </a:solidFill>
              </a14:hiddenFill>
            </a:ext>
          </a:extLst>
        </p:spPr>
      </p:pic>
      <p:sp>
        <p:nvSpPr>
          <p:cNvPr id="31" name="Rectangle 30"/>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14610" y="2339992"/>
            <a:ext cx="3610312" cy="2502380"/>
          </a:xfrm>
          <a:prstGeom prst="rect">
            <a:avLst/>
          </a:prstGeom>
        </p:spPr>
      </p:pic>
    </p:spTree>
    <p:extLst>
      <p:ext uri="{BB962C8B-B14F-4D97-AF65-F5344CB8AC3E}">
        <p14:creationId xmlns:p14="http://schemas.microsoft.com/office/powerpoint/2010/main" val="3997289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8E938D-EF8A-4FA3-849C-2C0712CD2EE1}" type="slidenum">
              <a:rPr lang="en-US" smtClean="0"/>
              <a:pPr/>
              <a:t>8</a:t>
            </a:fld>
            <a:endParaRPr lang="en-US" dirty="0"/>
          </a:p>
        </p:txBody>
      </p:sp>
      <p:sp>
        <p:nvSpPr>
          <p:cNvPr id="6" name="Content Placeholder 1"/>
          <p:cNvSpPr>
            <a:spLocks noGrp="1"/>
          </p:cNvSpPr>
          <p:nvPr>
            <p:ph idx="1"/>
          </p:nvPr>
        </p:nvSpPr>
        <p:spPr>
          <a:xfrm>
            <a:off x="419100" y="1026543"/>
            <a:ext cx="8103798" cy="4813540"/>
          </a:xfrm>
        </p:spPr>
        <p:txBody>
          <a:bodyPr>
            <a:normAutofit lnSpcReduction="10000"/>
          </a:bodyPr>
          <a:lstStyle/>
          <a:p>
            <a:endParaRPr lang="en-US" sz="1600" b="1" dirty="0">
              <a:solidFill>
                <a:srgbClr val="002060"/>
              </a:solidFill>
            </a:endParaRPr>
          </a:p>
          <a:p>
            <a:r>
              <a:rPr lang="en-US" sz="1600" b="1" dirty="0" smtClean="0">
                <a:solidFill>
                  <a:srgbClr val="002060"/>
                </a:solidFill>
              </a:rPr>
              <a:t>Domestic Violence costs $8.3 billion in expenses annually; a combination of higher medical costs and lost productivity</a:t>
            </a:r>
          </a:p>
          <a:p>
            <a:endParaRPr lang="en-US" sz="1600" b="1" dirty="0">
              <a:solidFill>
                <a:srgbClr val="002060"/>
              </a:solidFill>
            </a:endParaRPr>
          </a:p>
          <a:p>
            <a:r>
              <a:rPr lang="en-US" sz="1600" b="1" dirty="0" smtClean="0">
                <a:solidFill>
                  <a:srgbClr val="002060"/>
                </a:solidFill>
              </a:rPr>
              <a:t>In one 12 month period (2005-2006) 130,000 victims of stalking reported they were asked to leave their jobs or fired because of stalking</a:t>
            </a:r>
          </a:p>
          <a:p>
            <a:endParaRPr lang="en-US" sz="1600" b="1" dirty="0">
              <a:solidFill>
                <a:srgbClr val="002060"/>
              </a:solidFill>
            </a:endParaRPr>
          </a:p>
          <a:p>
            <a:r>
              <a:rPr lang="en-US" sz="1600" b="1" dirty="0" smtClean="0">
                <a:solidFill>
                  <a:srgbClr val="002060"/>
                </a:solidFill>
              </a:rPr>
              <a:t>Lawsuits filed by injured employees or their estates are costly, averaging $50,000 a case; with trial cases averaging $3 million a case according to the book, </a:t>
            </a:r>
            <a:r>
              <a:rPr lang="en-US" sz="1600" b="1" i="1" dirty="0" smtClean="0">
                <a:solidFill>
                  <a:srgbClr val="002060"/>
                </a:solidFill>
              </a:rPr>
              <a:t>Addressing Domestic Violence in the Workplace</a:t>
            </a:r>
          </a:p>
          <a:p>
            <a:pPr marL="0" indent="0">
              <a:buNone/>
            </a:pPr>
            <a:endParaRPr lang="en-US" sz="1400" dirty="0" smtClean="0"/>
          </a:p>
          <a:p>
            <a:pPr marL="0" indent="0">
              <a:buNone/>
            </a:pPr>
            <a:r>
              <a:rPr lang="en-US" sz="1800" b="1" u="sng" dirty="0" smtClean="0"/>
              <a:t>Interesting Side Note</a:t>
            </a:r>
            <a:r>
              <a:rPr lang="en-US" sz="1800" b="1" dirty="0" smtClean="0"/>
              <a:t>: </a:t>
            </a:r>
          </a:p>
          <a:p>
            <a:pPr marL="0" indent="0">
              <a:buNone/>
            </a:pPr>
            <a:endParaRPr lang="en-US" sz="1800" b="1" dirty="0" smtClean="0"/>
          </a:p>
          <a:p>
            <a:pPr marL="0" indent="0">
              <a:buNone/>
            </a:pPr>
            <a:r>
              <a:rPr lang="en-US" sz="1500" b="1" dirty="0" smtClean="0">
                <a:solidFill>
                  <a:srgbClr val="002060"/>
                </a:solidFill>
              </a:rPr>
              <a:t>The American Institute of Domestic Violence reports that less than half of all victims report their situation to their supervisors.   </a:t>
            </a:r>
          </a:p>
          <a:p>
            <a:pPr marL="0" indent="0">
              <a:buNone/>
            </a:pPr>
            <a:r>
              <a:rPr lang="en-US" sz="1500" b="1" dirty="0" smtClean="0">
                <a:solidFill>
                  <a:srgbClr val="002060"/>
                </a:solidFill>
              </a:rPr>
              <a:t>  </a:t>
            </a:r>
          </a:p>
          <a:p>
            <a:pPr marL="0" indent="0">
              <a:buNone/>
            </a:pPr>
            <a:r>
              <a:rPr lang="en-US" sz="1500" b="1" dirty="0" smtClean="0">
                <a:solidFill>
                  <a:srgbClr val="002060"/>
                </a:solidFill>
              </a:rPr>
              <a:t>More than 70% of all US workplaces do not have a formal program or policy that addresses Domestic Violence</a:t>
            </a:r>
          </a:p>
          <a:p>
            <a:pPr lvl="1">
              <a:buFont typeface="Wingdings" panose="05000000000000000000" pitchFamily="2" charset="2"/>
              <a:buChar char="ü"/>
            </a:pPr>
            <a:endParaRPr lang="en-US" sz="1500" b="1" dirty="0" smtClean="0"/>
          </a:p>
          <a:p>
            <a:pPr lvl="1">
              <a:buFont typeface="Wingdings" panose="05000000000000000000" pitchFamily="2" charset="2"/>
              <a:buChar char="ü"/>
            </a:pPr>
            <a:endParaRPr lang="en-US" sz="1200" b="1" dirty="0"/>
          </a:p>
          <a:p>
            <a:pPr lvl="1">
              <a:buFont typeface="Wingdings" panose="05000000000000000000" pitchFamily="2" charset="2"/>
              <a:buChar char="ü"/>
            </a:pPr>
            <a:endParaRPr lang="en-US" sz="1200" b="1" dirty="0"/>
          </a:p>
          <a:p>
            <a:pPr marL="0" indent="0">
              <a:buNone/>
            </a:pPr>
            <a:endParaRPr lang="en-US" sz="1800" b="1" dirty="0"/>
          </a:p>
        </p:txBody>
      </p:sp>
      <p:sp>
        <p:nvSpPr>
          <p:cNvPr id="8" name="Rectangle 7"/>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38806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3" end="3"/>
                                            </p:txEl>
                                          </p:spTgt>
                                        </p:tgtEl>
                                        <p:attrNameLst>
                                          <p:attrName>style.visibility</p:attrName>
                                        </p:attrNameLst>
                                      </p:cBhvr>
                                      <p:to>
                                        <p:strVal val="visible"/>
                                      </p:to>
                                    </p:set>
                                    <p:animEffect transition="in" filter="fade">
                                      <p:cBhvr>
                                        <p:cTn id="14" dur="1000"/>
                                        <p:tgtEl>
                                          <p:spTgt spid="6">
                                            <p:txEl>
                                              <p:pRg st="3" end="3"/>
                                            </p:txEl>
                                          </p:spTgt>
                                        </p:tgtEl>
                                      </p:cBhvr>
                                    </p:animEffect>
                                    <p:anim calcmode="lin" valueType="num">
                                      <p:cBhvr>
                                        <p:cTn id="1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animEffect transition="in" filter="fade">
                                      <p:cBhvr>
                                        <p:cTn id="21" dur="1000"/>
                                        <p:tgtEl>
                                          <p:spTgt spid="6">
                                            <p:txEl>
                                              <p:pRg st="5" end="5"/>
                                            </p:txEl>
                                          </p:spTgt>
                                        </p:tgtEl>
                                      </p:cBhvr>
                                    </p:animEffect>
                                    <p:anim calcmode="lin" valueType="num">
                                      <p:cBhvr>
                                        <p:cTn id="22"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7" end="7"/>
                                            </p:txEl>
                                          </p:spTgt>
                                        </p:tgtEl>
                                        <p:attrNameLst>
                                          <p:attrName>style.visibility</p:attrName>
                                        </p:attrNameLst>
                                      </p:cBhvr>
                                      <p:to>
                                        <p:strVal val="visible"/>
                                      </p:to>
                                    </p:set>
                                    <p:animEffect transition="in" filter="fade">
                                      <p:cBhvr>
                                        <p:cTn id="28" dur="1000"/>
                                        <p:tgtEl>
                                          <p:spTgt spid="6">
                                            <p:txEl>
                                              <p:pRg st="7" end="7"/>
                                            </p:txEl>
                                          </p:spTgt>
                                        </p:tgtEl>
                                      </p:cBhvr>
                                    </p:animEffect>
                                    <p:anim calcmode="lin" valueType="num">
                                      <p:cBhvr>
                                        <p:cTn id="29"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9" end="9"/>
                                            </p:txEl>
                                          </p:spTgt>
                                        </p:tgtEl>
                                        <p:attrNameLst>
                                          <p:attrName>style.visibility</p:attrName>
                                        </p:attrNameLst>
                                      </p:cBhvr>
                                      <p:to>
                                        <p:strVal val="visible"/>
                                      </p:to>
                                    </p:set>
                                    <p:animEffect transition="in" filter="fade">
                                      <p:cBhvr>
                                        <p:cTn id="35" dur="1000"/>
                                        <p:tgtEl>
                                          <p:spTgt spid="6">
                                            <p:txEl>
                                              <p:pRg st="9" end="9"/>
                                            </p:txEl>
                                          </p:spTgt>
                                        </p:tgtEl>
                                      </p:cBhvr>
                                    </p:animEffect>
                                    <p:anim calcmode="lin" valueType="num">
                                      <p:cBhvr>
                                        <p:cTn id="36" dur="1000" fill="hold"/>
                                        <p:tgtEl>
                                          <p:spTgt spid="6">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11" end="11"/>
                                            </p:txEl>
                                          </p:spTgt>
                                        </p:tgtEl>
                                        <p:attrNameLst>
                                          <p:attrName>style.visibility</p:attrName>
                                        </p:attrNameLst>
                                      </p:cBhvr>
                                      <p:to>
                                        <p:strVal val="visible"/>
                                      </p:to>
                                    </p:set>
                                    <p:animEffect transition="in" filter="fade">
                                      <p:cBhvr>
                                        <p:cTn id="42" dur="1000"/>
                                        <p:tgtEl>
                                          <p:spTgt spid="6">
                                            <p:txEl>
                                              <p:pRg st="11" end="11"/>
                                            </p:txEl>
                                          </p:spTgt>
                                        </p:tgtEl>
                                      </p:cBhvr>
                                    </p:animEffect>
                                    <p:anim calcmode="lin" valueType="num">
                                      <p:cBhvr>
                                        <p:cTn id="43" dur="1000" fill="hold"/>
                                        <p:tgtEl>
                                          <p:spTgt spid="6">
                                            <p:txEl>
                                              <p:pRg st="11" end="11"/>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b="1" u="sng" dirty="0" smtClean="0"/>
              <a:t>What is Domestic Violence?</a:t>
            </a:r>
            <a:endParaRPr lang="en-US" b="1" u="sng" dirty="0"/>
          </a:p>
        </p:txBody>
      </p:sp>
      <p:pic>
        <p:nvPicPr>
          <p:cNvPr id="20" name="Content Placeholder 19"/>
          <p:cNvPicPr preferRelativeResize="0">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rot="2146506">
            <a:off x="4919150" y="2688404"/>
            <a:ext cx="3742287" cy="1294598"/>
          </a:xfrm>
        </p:spPr>
      </p:pic>
      <p:sp>
        <p:nvSpPr>
          <p:cNvPr id="19" name="Content Placeholder 18"/>
          <p:cNvSpPr>
            <a:spLocks noGrp="1"/>
          </p:cNvSpPr>
          <p:nvPr>
            <p:ph sz="half" idx="1"/>
          </p:nvPr>
        </p:nvSpPr>
        <p:spPr>
          <a:xfrm>
            <a:off x="457200" y="1716657"/>
            <a:ext cx="4436586" cy="4021318"/>
          </a:xfrm>
        </p:spPr>
        <p:txBody>
          <a:bodyPr>
            <a:normAutofit/>
          </a:bodyPr>
          <a:lstStyle/>
          <a:p>
            <a:pPr marL="0" indent="0">
              <a:buNone/>
            </a:pPr>
            <a:r>
              <a:rPr lang="en-US" sz="1400" b="1" dirty="0" smtClean="0"/>
              <a:t>According to the U.S. Department of Justice:</a:t>
            </a:r>
          </a:p>
          <a:p>
            <a:pPr marL="0" indent="0">
              <a:buNone/>
            </a:pPr>
            <a:endParaRPr lang="en-US" sz="2000" b="1" dirty="0" smtClean="0">
              <a:solidFill>
                <a:srgbClr val="002060"/>
              </a:solidFill>
            </a:endParaRPr>
          </a:p>
          <a:p>
            <a:pPr marL="0" indent="0">
              <a:buNone/>
            </a:pPr>
            <a:endParaRPr lang="en-US" sz="2000" b="1" dirty="0">
              <a:solidFill>
                <a:srgbClr val="002060"/>
              </a:solidFill>
            </a:endParaRPr>
          </a:p>
          <a:p>
            <a:pPr marL="0" indent="0">
              <a:buNone/>
            </a:pPr>
            <a:r>
              <a:rPr lang="en-US" sz="2400" b="1" dirty="0">
                <a:solidFill>
                  <a:srgbClr val="002060"/>
                </a:solidFill>
              </a:rPr>
              <a:t>D</a:t>
            </a:r>
            <a:r>
              <a:rPr lang="en-US" sz="2400" b="1" dirty="0" smtClean="0">
                <a:solidFill>
                  <a:srgbClr val="002060"/>
                </a:solidFill>
              </a:rPr>
              <a:t>omestic Violence is </a:t>
            </a:r>
            <a:r>
              <a:rPr lang="en-US" sz="2400" b="1" dirty="0">
                <a:solidFill>
                  <a:srgbClr val="002060"/>
                </a:solidFill>
              </a:rPr>
              <a:t>a pattern of abusive behavior in any relationship that is used by one partner to gain or maintain </a:t>
            </a:r>
            <a:r>
              <a:rPr lang="en-US" sz="3600" b="1" dirty="0">
                <a:solidFill>
                  <a:srgbClr val="FF0000"/>
                </a:solidFill>
              </a:rPr>
              <a:t>power</a:t>
            </a:r>
            <a:r>
              <a:rPr lang="en-US" sz="2400" b="1" dirty="0">
                <a:solidFill>
                  <a:srgbClr val="002060"/>
                </a:solidFill>
              </a:rPr>
              <a:t> </a:t>
            </a:r>
            <a:r>
              <a:rPr lang="en-US" sz="2400" b="1" dirty="0">
                <a:solidFill>
                  <a:srgbClr val="FF0000"/>
                </a:solidFill>
              </a:rPr>
              <a:t>and </a:t>
            </a:r>
            <a:r>
              <a:rPr lang="en-US" sz="3600" b="1" dirty="0">
                <a:solidFill>
                  <a:srgbClr val="FF0000"/>
                </a:solidFill>
              </a:rPr>
              <a:t>control </a:t>
            </a:r>
            <a:r>
              <a:rPr lang="en-US" sz="2400" b="1" dirty="0">
                <a:solidFill>
                  <a:srgbClr val="002060"/>
                </a:solidFill>
              </a:rPr>
              <a:t>over another intimate partner. </a:t>
            </a:r>
          </a:p>
        </p:txBody>
      </p:sp>
      <p:pic>
        <p:nvPicPr>
          <p:cNvPr id="5" name="Picture 2" descr="C:\Users\krickk\AppData\Local\Microsoft\Windows\Temporary Internet Files\Content.Outlook\JINB87E0\HAWP logo (2).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528418" y="5661143"/>
            <a:ext cx="1565354" cy="114162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0"/>
            <a:ext cx="9144000" cy="449035"/>
          </a:xfrm>
          <a:prstGeom prst="rect">
            <a:avLst/>
          </a:prstGeom>
          <a:solidFill>
            <a:srgbClr val="2F30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004617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33306</TotalTime>
  <Words>2116</Words>
  <Application>Microsoft Office PowerPoint</Application>
  <PresentationFormat>On-screen Show (4:3)</PresentationFormat>
  <Paragraphs>321</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PowerPoint Presentation</vt:lpstr>
      <vt:lpstr>PowerPoint Presentation</vt:lpstr>
      <vt:lpstr>PowerPoint Presentation</vt:lpstr>
      <vt:lpstr>What Would your company do…</vt:lpstr>
      <vt:lpstr>Domestic Violence impacts Workforce Safety &amp; productivity</vt:lpstr>
      <vt:lpstr>Why talk about Domestic Violence in the Workplace?</vt:lpstr>
      <vt:lpstr>Why talk about Domestic Violence in the Workplace?</vt:lpstr>
      <vt:lpstr>PowerPoint Presentation</vt:lpstr>
      <vt:lpstr>What is Domestic Violence?</vt:lpstr>
      <vt:lpstr>Different Types of Abusive Behavior</vt:lpstr>
      <vt:lpstr>Why Don’t People Just LEAVE?</vt:lpstr>
      <vt:lpstr>Red Flags an employee “might” be experiencing Domestic Violence at home</vt:lpstr>
      <vt:lpstr>More Warning Signs…</vt:lpstr>
      <vt:lpstr>What Can Employers Do?</vt:lpstr>
      <vt:lpstr>What Can Employers Do?</vt:lpstr>
      <vt:lpstr>What Can Employers Do?</vt:lpstr>
      <vt:lpstr>PowerPoint Presentation</vt:lpstr>
      <vt:lpstr>American Express</vt:lpstr>
      <vt:lpstr>Kaiser Permanente</vt:lpstr>
      <vt:lpstr>PowerPoint Presentation</vt:lpstr>
      <vt:lpstr>Example of a few ideas for Safety Procedures/Policies for Domestic Violence</vt:lpstr>
      <vt:lpstr>Example of a few ideas for Safety Procedures/Policies for Domestic Violence</vt:lpstr>
      <vt:lpstr>Information for Employers</vt:lpstr>
      <vt:lpstr>Information for AZ Employers</vt:lpstr>
      <vt:lpstr>RESOURCES</vt:lpstr>
      <vt:lpstr>Resources</vt:lpstr>
      <vt:lpstr>Resources</vt:lpstr>
      <vt:lpstr>Resources</vt:lpstr>
      <vt:lpstr>Resources</vt:lpstr>
      <vt:lpstr>PowerPoint Presentation</vt:lpstr>
      <vt:lpstr>PowerPoint Presentation</vt:lpstr>
      <vt:lpstr>Brief Biography for Melody Hicks</vt:lpstr>
    </vt:vector>
  </TitlesOfParts>
  <Company>Health Benefits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Heafey</dc:creator>
  <cp:lastModifiedBy>Maricopa County</cp:lastModifiedBy>
  <cp:revision>294</cp:revision>
  <cp:lastPrinted>2015-12-11T21:32:25Z</cp:lastPrinted>
  <dcterms:created xsi:type="dcterms:W3CDTF">2015-08-31T20:56:27Z</dcterms:created>
  <dcterms:modified xsi:type="dcterms:W3CDTF">2015-12-11T21:44:04Z</dcterms:modified>
</cp:coreProperties>
</file>