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74" r:id="rId3"/>
    <p:sldId id="281" r:id="rId4"/>
    <p:sldId id="269" r:id="rId5"/>
    <p:sldId id="271" r:id="rId6"/>
    <p:sldId id="270" r:id="rId7"/>
    <p:sldId id="272" r:id="rId8"/>
    <p:sldId id="273" r:id="rId9"/>
    <p:sldId id="275" r:id="rId10"/>
    <p:sldId id="303" r:id="rId11"/>
    <p:sldId id="284" r:id="rId12"/>
    <p:sldId id="278" r:id="rId13"/>
    <p:sldId id="282" r:id="rId14"/>
    <p:sldId id="276" r:id="rId15"/>
    <p:sldId id="285" r:id="rId16"/>
    <p:sldId id="279" r:id="rId17"/>
    <p:sldId id="286" r:id="rId18"/>
    <p:sldId id="287" r:id="rId19"/>
    <p:sldId id="288" r:id="rId20"/>
    <p:sldId id="305" r:id="rId21"/>
    <p:sldId id="306" r:id="rId22"/>
    <p:sldId id="307" r:id="rId23"/>
    <p:sldId id="308" r:id="rId24"/>
    <p:sldId id="300" r:id="rId25"/>
    <p:sldId id="289" r:id="rId26"/>
    <p:sldId id="294" r:id="rId27"/>
    <p:sldId id="290" r:id="rId28"/>
    <p:sldId id="297" r:id="rId29"/>
    <p:sldId id="293" r:id="rId30"/>
    <p:sldId id="291" r:id="rId31"/>
    <p:sldId id="292" r:id="rId32"/>
    <p:sldId id="268" r:id="rId33"/>
    <p:sldId id="298" r:id="rId34"/>
    <p:sldId id="302" r:id="rId35"/>
    <p:sldId id="309" r:id="rId36"/>
    <p:sldId id="262" r:id="rId37"/>
    <p:sldId id="304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CC00"/>
    <a:srgbClr val="2F3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76484" autoAdjust="0"/>
  </p:normalViewPr>
  <p:slideViewPr>
    <p:cSldViewPr>
      <p:cViewPr varScale="1">
        <p:scale>
          <a:sx n="89" d="100"/>
          <a:sy n="89" d="100"/>
        </p:scale>
        <p:origin x="-22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2C8295-9454-41B7-8598-F2D95C73ECA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570719-9A64-4F13-BE74-D11038D9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BCA394-CA39-46D7-A84F-327C8D035EC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8AD227-B698-4AA1-80F3-F5702F97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A262-BC25-E140-AAEE-DB00EA3DB3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3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baseline="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D197-C4D9-44CD-8703-22C26C1A67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5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5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F010-D098-4526-AF64-A5F8941225A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EB54-1669-42C8-BEB5-183BA290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kingitworkarizon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kingitworkarizona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kingitworkarizon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nccdphp/dnpao/hwi/toolkits/lactation/index.ht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breastfeedingpartners.org/index.php?option=com_content&amp;view=article&amp;id=164&amp;Itemid=411" TargetMode="External"/><Relationship Id="rId12" Type="http://schemas.openxmlformats.org/officeDocument/2006/relationships/hyperlink" Target="http://www.eeoc.gov/policy/docs/caregiving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menshealth.gov/breastfeeding/employer-solutions/index.html" TargetMode="External"/><Relationship Id="rId11" Type="http://schemas.openxmlformats.org/officeDocument/2006/relationships/hyperlink" Target="http://www.ilca.org/why-ibclc/falc" TargetMode="External"/><Relationship Id="rId5" Type="http://schemas.openxmlformats.org/officeDocument/2006/relationships/hyperlink" Target="http://www.surgeongeneral.gov/library/calls/breastfeeding/" TargetMode="External"/><Relationship Id="rId10" Type="http://schemas.openxmlformats.org/officeDocument/2006/relationships/hyperlink" Target="http://www.usbreastfeeding.org/coalitions-directory" TargetMode="External"/><Relationship Id="rId4" Type="http://schemas.openxmlformats.org/officeDocument/2006/relationships/hyperlink" Target="http://www.womenshealth.gov/breastfeeding/government-in-action/business-case-for-breastfeeding/business-case-for-breastfeeding-for-business-managers.pdf" TargetMode="External"/><Relationship Id="rId9" Type="http://schemas.openxmlformats.org/officeDocument/2006/relationships/hyperlink" Target="http://www.ncsl.org/research/health/breastfeeding-state-laws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menshealth.gov/breastfeeding/government-in-action/business-case-for-breastfeeding/policy-for-supporting-breastfeeding-employees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0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hyperlink" Target="http://www.womenshealth.gov/breastfeeding/employer-solutions/common-solutions/solutions.html" TargetMode="External"/><Relationship Id="rId4" Type="http://schemas.openxmlformats.org/officeDocument/2006/relationships/image" Target="../media/image37.jpg"/><Relationship Id="rId9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sl.org/research/health/breastfeeding-state-laws.aspx" TargetMode="External"/><Relationship Id="rId13" Type="http://schemas.openxmlformats.org/officeDocument/2006/relationships/hyperlink" Target="http://www.dol.gov/whd/nursingmothers" TargetMode="External"/><Relationship Id="rId3" Type="http://schemas.openxmlformats.org/officeDocument/2006/relationships/hyperlink" Target="http://azdhs.gov/prevention/nutrition-physical-activity/breastfeeding/index.php#workplace-home" TargetMode="External"/><Relationship Id="rId7" Type="http://schemas.openxmlformats.org/officeDocument/2006/relationships/hyperlink" Target="http://www.cdc.gov/breastfeeding/data/reportcard.htm" TargetMode="External"/><Relationship Id="rId12" Type="http://schemas.openxmlformats.org/officeDocument/2006/relationships/hyperlink" Target="http://www.stanfordchildrens.org/en/topic/default?id=newborn-reflexes-90-P0263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nccdphp/dnpao/hwi/toolkits/lactation/index.htm" TargetMode="External"/><Relationship Id="rId11" Type="http://schemas.openxmlformats.org/officeDocument/2006/relationships/hyperlink" Target="http://www.womenshealth.gov/breastfeeding/employer-solutions/index.html" TargetMode="External"/><Relationship Id="rId5" Type="http://schemas.openxmlformats.org/officeDocument/2006/relationships/hyperlink" Target="http://www.breastfeedingpartners.org/index.php?option=com_content&amp;view=article&amp;id=164&amp;Itemid=411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://www.womenshealth.gov/breastfeeding/government-in-action/business-case-for-breastfeeding/business-case-for-breastfeeding-for-business-managers.pdf" TargetMode="External"/><Relationship Id="rId4" Type="http://schemas.openxmlformats.org/officeDocument/2006/relationships/hyperlink" Target="http://www.breastfeedingor.org/employer/return-on-investment/" TargetMode="External"/><Relationship Id="rId9" Type="http://schemas.openxmlformats.org/officeDocument/2006/relationships/hyperlink" Target="http://www.ncbi.nlm.nih.gov/books/NBK52687/" TargetMode="External"/><Relationship Id="rId14" Type="http://schemas.openxmlformats.org/officeDocument/2006/relationships/hyperlink" Target="http://www.dol.gov/whd/nursingmothers/Sec7rFLSA_btnm.htm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nccdphp/dnpao/hwi/toolkits/lactation/index.htm" TargetMode="External"/><Relationship Id="rId13" Type="http://schemas.openxmlformats.org/officeDocument/2006/relationships/hyperlink" Target="http://www.womenshealth.gov/breastfeeding/government-in-action/business-case-for-breastfeeding/policy-for-supporting-breastfeeding-employees.pdf" TargetMode="External"/><Relationship Id="rId3" Type="http://schemas.openxmlformats.org/officeDocument/2006/relationships/hyperlink" Target="http://www.womenshealth.gov/breastfeeding/government-in-action/business-case-for-breastfeeding/business-case-for-breastfeeding-for-business-managers.pdf" TargetMode="External"/><Relationship Id="rId7" Type="http://schemas.openxmlformats.org/officeDocument/2006/relationships/hyperlink" Target="http://www.breastfeedingpartners.org/index.php?option=com_content&amp;view=article&amp;id=164&amp;Itemid=411" TargetMode="External"/><Relationship Id="rId12" Type="http://schemas.openxmlformats.org/officeDocument/2006/relationships/hyperlink" Target="http://www.eeoc.gov/policy/docs/caregiving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kingitworkarizona.org/" TargetMode="External"/><Relationship Id="rId11" Type="http://schemas.openxmlformats.org/officeDocument/2006/relationships/hyperlink" Target="http://www.ilca.org/why-ibclc/falc" TargetMode="External"/><Relationship Id="rId5" Type="http://schemas.openxmlformats.org/officeDocument/2006/relationships/hyperlink" Target="http://www.womenshealth.gov/breastfeeding/employer-solutions/index.html" TargetMode="External"/><Relationship Id="rId10" Type="http://schemas.openxmlformats.org/officeDocument/2006/relationships/hyperlink" Target="http://www.usbreastfeeding.org/coalitions-directory" TargetMode="External"/><Relationship Id="rId4" Type="http://schemas.openxmlformats.org/officeDocument/2006/relationships/hyperlink" Target="http://www.surgeongeneral.gov/library/calls/breastfeeding/" TargetMode="External"/><Relationship Id="rId9" Type="http://schemas.openxmlformats.org/officeDocument/2006/relationships/hyperlink" Target="http://www.ncsl.org/research/health/breastfeeding-state-laws.aspx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518796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Lactation Accommodations </a:t>
            </a:r>
          </a:p>
          <a:p>
            <a:pPr algn="ctr">
              <a:spcAft>
                <a:spcPts val="600"/>
              </a:spcAft>
            </a:pP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Workplace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Jessa Zuck, ASU Dietetic Intern</a:t>
            </a:r>
          </a:p>
          <a:p>
            <a:pPr algn="ctr">
              <a:spcAft>
                <a:spcPts val="600"/>
              </a:spcAft>
            </a:pP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5</a:t>
            </a:r>
            <a:r>
              <a:rPr lang="en-US" sz="2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ECBF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9035"/>
            <a:ext cx="9144000" cy="1959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70808"/>
            <a:ext cx="3086101" cy="23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544594"/>
            <a:ext cx="7467599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76.5</a:t>
            </a:r>
            <a:r>
              <a:rPr lang="en-US" sz="3200" b="1" dirty="0">
                <a:solidFill>
                  <a:srgbClr val="002060"/>
                </a:solidFill>
              </a:rPr>
              <a:t>% of infants are ever </a:t>
            </a:r>
            <a:r>
              <a:rPr lang="en-US" sz="3200" b="1" dirty="0" smtClean="0">
                <a:solidFill>
                  <a:srgbClr val="002060"/>
                </a:solidFill>
              </a:rPr>
              <a:t>breastfed*</a:t>
            </a:r>
          </a:p>
          <a:p>
            <a:pPr marL="0" lvl="1" indent="0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37.7</a:t>
            </a:r>
            <a:r>
              <a:rPr lang="en-US" sz="3200" b="1" dirty="0">
                <a:solidFill>
                  <a:srgbClr val="002060"/>
                </a:solidFill>
              </a:rPr>
              <a:t>% of infants are exclusive breastfeeding at 3 </a:t>
            </a:r>
            <a:r>
              <a:rPr lang="en-US" sz="3200" b="1" dirty="0" smtClean="0">
                <a:solidFill>
                  <a:srgbClr val="002060"/>
                </a:solidFill>
              </a:rPr>
              <a:t>months*</a:t>
            </a:r>
          </a:p>
          <a:p>
            <a:pPr marL="0" lvl="1" indent="0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16.4</a:t>
            </a:r>
            <a:r>
              <a:rPr lang="en-US" sz="3200" b="1" dirty="0">
                <a:solidFill>
                  <a:srgbClr val="002060"/>
                </a:solidFill>
              </a:rPr>
              <a:t>% of infants are exclusive breastfeeding at 6 </a:t>
            </a:r>
            <a:r>
              <a:rPr lang="en-US" sz="3200" b="1" dirty="0" smtClean="0">
                <a:solidFill>
                  <a:srgbClr val="002060"/>
                </a:solidFill>
              </a:rPr>
              <a:t>months*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Rates of Breastfeeding in the US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97115" y="1219200"/>
            <a:ext cx="4981437" cy="4007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*Data obtained from the 2013 </a:t>
            </a:r>
            <a:r>
              <a:rPr lang="en-US" sz="1600" dirty="0">
                <a:solidFill>
                  <a:srgbClr val="002060"/>
                </a:solidFill>
              </a:rPr>
              <a:t>CDC </a:t>
            </a:r>
            <a:r>
              <a:rPr lang="en-US" sz="1600" dirty="0" smtClean="0">
                <a:solidFill>
                  <a:srgbClr val="002060"/>
                </a:solidFill>
              </a:rPr>
              <a:t>Breastfeeding </a:t>
            </a:r>
            <a:r>
              <a:rPr lang="en-US" sz="1600" dirty="0">
                <a:solidFill>
                  <a:srgbClr val="002060"/>
                </a:solidFill>
              </a:rPr>
              <a:t>Report Card</a:t>
            </a:r>
          </a:p>
        </p:txBody>
      </p:sp>
      <p:pic>
        <p:nvPicPr>
          <p:cNvPr id="9" name="Picture 2" descr="\\moss.maricopa.gov\DavWWWRoot\dept\ph\stock\Fotolia_40613764_Subscription_Monthly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65" y="4876800"/>
            <a:ext cx="1968098" cy="18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248400" y="1752600"/>
            <a:ext cx="2845372" cy="2362200"/>
          </a:xfrm>
          <a:prstGeom prst="cloudCallout">
            <a:avLst>
              <a:gd name="adj1" fmla="val -49823"/>
              <a:gd name="adj2" fmla="val 905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rgbClr val="002060"/>
                </a:solidFill>
              </a:rPr>
              <a:t>Did you Know? </a:t>
            </a:r>
            <a:r>
              <a:rPr lang="en-US" sz="1500" dirty="0" smtClean="0">
                <a:solidFill>
                  <a:srgbClr val="002060"/>
                </a:solidFill>
              </a:rPr>
              <a:t>In Arizona, 83.2% of infants are ever breastfed, but only 15% of infants are exclusively breastfed at 6 months.*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5562600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rgbClr val="002060"/>
                </a:solidFill>
              </a:rPr>
              <a:t>Employment and child care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Lack of knowledge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Social norms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Poor family and social support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Embarrassment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Lactation problems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Health services</a:t>
            </a: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572000" y="2634508"/>
            <a:ext cx="4511040" cy="3505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Inflexibility in work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Lack of privacy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No place to store expressed milk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Limited maternity leave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Unable to find child care facility near workplace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Unaccepting supervisors or co-workers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Barriers to </a:t>
            </a:r>
            <a:r>
              <a:rPr lang="en-US" sz="4000" b="1" dirty="0" smtClean="0"/>
              <a:t>breastfeeding</a:t>
            </a:r>
            <a:endParaRPr lang="en-US" sz="4000" b="1" dirty="0"/>
          </a:p>
        </p:txBody>
      </p:sp>
      <p:sp>
        <p:nvSpPr>
          <p:cNvPr id="3" name="Frame 2"/>
          <p:cNvSpPr/>
          <p:nvPr/>
        </p:nvSpPr>
        <p:spPr>
          <a:xfrm>
            <a:off x="609600" y="1544595"/>
            <a:ext cx="52578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5867400" y="1849395"/>
            <a:ext cx="762000" cy="512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\\moss.maricopa.gov\DavWWWRoot\dept\ph\stock\Worksites\Fotolia_43879302_Subscription_Monthly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0" y="500020"/>
            <a:ext cx="139233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Affordable </a:t>
            </a:r>
            <a:r>
              <a:rPr lang="en-US" sz="2600" b="1" dirty="0">
                <a:solidFill>
                  <a:srgbClr val="002060"/>
                </a:solidFill>
              </a:rPr>
              <a:t>Care </a:t>
            </a:r>
            <a:r>
              <a:rPr lang="en-US" sz="2600" b="1" dirty="0" smtClean="0">
                <a:solidFill>
                  <a:srgbClr val="002060"/>
                </a:solidFill>
              </a:rPr>
              <a:t>Act signed by President Obama on March </a:t>
            </a:r>
            <a:r>
              <a:rPr lang="en-US" sz="2600" b="1" dirty="0">
                <a:solidFill>
                  <a:srgbClr val="002060"/>
                </a:solidFill>
              </a:rPr>
              <a:t>30, </a:t>
            </a:r>
            <a:r>
              <a:rPr lang="en-US" sz="2600" b="1" dirty="0" smtClean="0">
                <a:solidFill>
                  <a:srgbClr val="002060"/>
                </a:solidFill>
              </a:rPr>
              <a:t>2010 amended Section 7 of the </a:t>
            </a:r>
            <a:r>
              <a:rPr lang="en-US" sz="2600" b="1" dirty="0">
                <a:solidFill>
                  <a:srgbClr val="002060"/>
                </a:solidFill>
              </a:rPr>
              <a:t>Fair Labor Standards Act (FLSA) of </a:t>
            </a:r>
            <a:r>
              <a:rPr lang="en-US" sz="2600" b="1" dirty="0" smtClean="0">
                <a:solidFill>
                  <a:srgbClr val="002060"/>
                </a:solidFill>
              </a:rPr>
              <a:t>1938</a:t>
            </a:r>
          </a:p>
          <a:p>
            <a:pPr lvl="2"/>
            <a:r>
              <a:rPr lang="en-US" sz="2600" b="1" dirty="0" smtClean="0">
                <a:solidFill>
                  <a:srgbClr val="002060"/>
                </a:solidFill>
              </a:rPr>
              <a:t>The </a:t>
            </a:r>
            <a:r>
              <a:rPr lang="en-US" sz="2600" b="1" dirty="0">
                <a:solidFill>
                  <a:srgbClr val="002060"/>
                </a:solidFill>
              </a:rPr>
              <a:t>employer </a:t>
            </a:r>
            <a:r>
              <a:rPr lang="en-US" sz="2600" b="1" dirty="0" smtClean="0">
                <a:solidFill>
                  <a:srgbClr val="002060"/>
                </a:solidFill>
              </a:rPr>
              <a:t>must </a:t>
            </a:r>
            <a:r>
              <a:rPr lang="en-US" sz="2600" b="1" dirty="0">
                <a:solidFill>
                  <a:srgbClr val="002060"/>
                </a:solidFill>
              </a:rPr>
              <a:t>provide </a:t>
            </a:r>
            <a:r>
              <a:rPr lang="en-US" sz="2600" b="1" u="sng" dirty="0">
                <a:solidFill>
                  <a:srgbClr val="002060"/>
                </a:solidFill>
              </a:rPr>
              <a:t>reasonable break time </a:t>
            </a:r>
            <a:r>
              <a:rPr lang="en-US" sz="2600" b="1" dirty="0">
                <a:solidFill>
                  <a:srgbClr val="002060"/>
                </a:solidFill>
              </a:rPr>
              <a:t>for an employee to express breast milk for her nursing child </a:t>
            </a:r>
            <a:r>
              <a:rPr lang="en-US" sz="2600" b="1" u="sng" dirty="0">
                <a:solidFill>
                  <a:srgbClr val="002060"/>
                </a:solidFill>
              </a:rPr>
              <a:t>for one year after the child's birth</a:t>
            </a:r>
            <a:r>
              <a:rPr lang="en-US" sz="2600" b="1" dirty="0">
                <a:solidFill>
                  <a:srgbClr val="002060"/>
                </a:solidFill>
              </a:rPr>
              <a:t> each time such employee has need to express </a:t>
            </a:r>
            <a:r>
              <a:rPr lang="en-US" sz="2600" b="1" dirty="0" smtClean="0">
                <a:solidFill>
                  <a:srgbClr val="002060"/>
                </a:solidFill>
              </a:rPr>
              <a:t>milk</a:t>
            </a:r>
          </a:p>
          <a:p>
            <a:pPr lvl="2"/>
            <a:r>
              <a:rPr lang="en-US" sz="2600" b="1" dirty="0">
                <a:solidFill>
                  <a:srgbClr val="002060"/>
                </a:solidFill>
              </a:rPr>
              <a:t>The employer must also provide </a:t>
            </a:r>
            <a:r>
              <a:rPr lang="en-US" sz="2600" b="1" u="sng" dirty="0" smtClean="0">
                <a:solidFill>
                  <a:srgbClr val="002060"/>
                </a:solidFill>
              </a:rPr>
              <a:t>a place, other than a bathroom, for the employee to express breast milk </a:t>
            </a:r>
            <a:r>
              <a:rPr lang="en-US" sz="2600" b="1" dirty="0" smtClean="0">
                <a:solidFill>
                  <a:srgbClr val="002060"/>
                </a:solidFill>
              </a:rPr>
              <a:t>that is shielded from view and free from intrusion from co-workers and the public</a:t>
            </a: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116946"/>
            <a:ext cx="940372" cy="6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Federal Law</a:t>
            </a:r>
          </a:p>
        </p:txBody>
      </p:sp>
    </p:spTree>
    <p:extLst>
      <p:ext uri="{BB962C8B-B14F-4D97-AF65-F5344CB8AC3E}">
        <p14:creationId xmlns:p14="http://schemas.microsoft.com/office/powerpoint/2010/main" val="32355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Making Breastfeeding Happen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6" y="1447800"/>
            <a:ext cx="5233988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Mothers and their Families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Communities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Health Care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Employment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Research and Surveillance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Public Health Infrastructure</a:t>
            </a:r>
          </a:p>
          <a:p>
            <a:pPr lvl="1"/>
            <a:endParaRPr lang="en-US" sz="2200" b="1" dirty="0" smtClean="0">
              <a:solidFill>
                <a:srgbClr val="002060"/>
              </a:solidFill>
            </a:endParaRPr>
          </a:p>
          <a:p>
            <a:pPr lvl="1"/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US Surgeon General’s Call to Action to Support Breastfeeding (2011)</a:t>
            </a:r>
          </a:p>
        </p:txBody>
      </p:sp>
      <p:sp>
        <p:nvSpPr>
          <p:cNvPr id="6" name="Frame 5"/>
          <p:cNvSpPr/>
          <p:nvPr/>
        </p:nvSpPr>
        <p:spPr>
          <a:xfrm>
            <a:off x="609600" y="3352800"/>
            <a:ext cx="28956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6" y="2057400"/>
            <a:ext cx="3066600" cy="27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Employment</a:t>
            </a:r>
            <a:endParaRPr lang="en-US" sz="3200" b="1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Action 13: Paid maternity leave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Action 14: Workplace lactation support programs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Action 15: Direct access to their babies at work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Action 16: Child care providers accommodate breastfeeding mothers</a:t>
            </a: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US Surgeon General’s Call to Action to Support Breastfeeding (2011)</a:t>
            </a:r>
          </a:p>
        </p:txBody>
      </p:sp>
      <p:sp>
        <p:nvSpPr>
          <p:cNvPr id="6" name="Frame 5"/>
          <p:cNvSpPr/>
          <p:nvPr/>
        </p:nvSpPr>
        <p:spPr>
          <a:xfrm>
            <a:off x="1066800" y="2667000"/>
            <a:ext cx="7467600" cy="1219200"/>
          </a:xfrm>
          <a:prstGeom prst="frame">
            <a:avLst>
              <a:gd name="adj1" fmla="val 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54569"/>
            <a:ext cx="3150973" cy="12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Discuss the needs of nursing women in your workplace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Develop a plan to address those needs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Contact community resources for assistance, including local breastfeeding coalition or public health department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Review your company policies and revise as needed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Identify space and time options that comply with the law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Train supervisors and coworkers on the laws and company policies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Promote your lactation support services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</p:spTree>
    <p:extLst>
      <p:ext uri="{BB962C8B-B14F-4D97-AF65-F5344CB8AC3E}">
        <p14:creationId xmlns:p14="http://schemas.microsoft.com/office/powerpoint/2010/main" val="14542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Discuss the needs of nursing women in your workplace</a:t>
            </a:r>
          </a:p>
          <a:p>
            <a:pPr marL="0" indent="0"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3429000" y="2133600"/>
            <a:ext cx="5257800" cy="2995993"/>
          </a:xfrm>
          <a:prstGeom prst="borderCallout2">
            <a:avLst>
              <a:gd name="adj1" fmla="val 18750"/>
              <a:gd name="adj2" fmla="val -3738"/>
              <a:gd name="adj3" fmla="val 18750"/>
              <a:gd name="adj4" fmla="val -16667"/>
              <a:gd name="adj5" fmla="val 7360"/>
              <a:gd name="adj6" fmla="val -200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Basic needs: time, private space, support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Set a standard that will encompass the needs of each individual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Have an open-dialogue between supervisors/managers and lactating mothers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8505"/>
          <a:stretch/>
        </p:blipFill>
        <p:spPr bwMode="auto">
          <a:xfrm>
            <a:off x="138497" y="3088102"/>
            <a:ext cx="3193190" cy="29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2"/>
            </a:pPr>
            <a:r>
              <a:rPr lang="en-US" sz="2600" b="1" dirty="0">
                <a:solidFill>
                  <a:srgbClr val="002060"/>
                </a:solidFill>
              </a:rPr>
              <a:t>Develop a plan to address those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3810000" y="2331025"/>
            <a:ext cx="5105400" cy="3124200"/>
          </a:xfrm>
          <a:prstGeom prst="borderCallout2">
            <a:avLst>
              <a:gd name="adj1" fmla="val 18750"/>
              <a:gd name="adj2" fmla="val -3738"/>
              <a:gd name="adj3" fmla="val 19043"/>
              <a:gd name="adj4" fmla="val -8249"/>
              <a:gd name="adj5" fmla="val -8637"/>
              <a:gd name="adj6" fmla="val -212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Allow 20 minutes to pump/nurse every 3 hours at a minimum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Private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Designate a private space for lactation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Inform </a:t>
            </a:r>
            <a:r>
              <a:rPr lang="en-US" sz="2200" dirty="0">
                <a:solidFill>
                  <a:srgbClr val="002060"/>
                </a:solidFill>
              </a:rPr>
              <a:t>nursing mothers </a:t>
            </a:r>
            <a:r>
              <a:rPr lang="en-US" sz="2200" dirty="0" smtClean="0">
                <a:solidFill>
                  <a:srgbClr val="002060"/>
                </a:solidFill>
              </a:rPr>
              <a:t>of policies </a:t>
            </a:r>
            <a:r>
              <a:rPr lang="en-US" sz="2200" dirty="0">
                <a:solidFill>
                  <a:srgbClr val="002060"/>
                </a:solidFill>
              </a:rPr>
              <a:t>and their options prior to maternity </a:t>
            </a:r>
            <a:r>
              <a:rPr lang="en-US" sz="2200" dirty="0" smtClean="0">
                <a:solidFill>
                  <a:srgbClr val="002060"/>
                </a:solidFill>
              </a:rPr>
              <a:t>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Set </a:t>
            </a:r>
            <a:r>
              <a:rPr lang="en-US" sz="2200" dirty="0">
                <a:solidFill>
                  <a:srgbClr val="002060"/>
                </a:solidFill>
              </a:rPr>
              <a:t>the right tone in the </a:t>
            </a:r>
            <a:r>
              <a:rPr lang="en-US" sz="2200" dirty="0" smtClean="0">
                <a:solidFill>
                  <a:srgbClr val="002060"/>
                </a:solidFill>
              </a:rPr>
              <a:t>office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6" y="4140729"/>
            <a:ext cx="3496187" cy="23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3"/>
            </a:pPr>
            <a:r>
              <a:rPr lang="en-US" sz="2600" b="1" dirty="0">
                <a:solidFill>
                  <a:srgbClr val="002060"/>
                </a:solidFill>
              </a:rPr>
              <a:t>Contact community resources for assistance, including local breastfeeding coalition or public health department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pic>
        <p:nvPicPr>
          <p:cNvPr id="11" name="Picture 2" descr="\\moss.maricopa.gov\DavWWWRoot\dept\ph\stock\Fotolia_40613764_Subscription_Monthly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4222"/>
            <a:ext cx="1887032" cy="17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3352800" y="3283701"/>
            <a:ext cx="5644095" cy="2162067"/>
          </a:xfrm>
          <a:prstGeom prst="borderCallout2">
            <a:avLst>
              <a:gd name="adj1" fmla="val 18750"/>
              <a:gd name="adj2" fmla="val -1632"/>
              <a:gd name="adj3" fmla="val 18749"/>
              <a:gd name="adj4" fmla="val -5925"/>
              <a:gd name="adj5" fmla="val -25616"/>
              <a:gd name="adj6" fmla="val -112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Arizona Department of Health </a:t>
            </a:r>
            <a:r>
              <a:rPr lang="en-US" sz="2200" b="1" dirty="0" smtClean="0">
                <a:solidFill>
                  <a:srgbClr val="002060"/>
                </a:solidFill>
              </a:rPr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Maricopa County Department of Public Health</a:t>
            </a: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Women, Infants, and Children (WIC)</a:t>
            </a: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AZ Breastfeeding Coalition</a:t>
            </a:r>
            <a:endParaRPr lang="en-US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La Leche League of Arizona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28600" y="2906263"/>
            <a:ext cx="2400301" cy="2162067"/>
          </a:xfrm>
          <a:prstGeom prst="cloudCallout">
            <a:avLst>
              <a:gd name="adj1" fmla="val 42626"/>
              <a:gd name="adj2" fmla="val 722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2"/>
                </a:solidFill>
              </a:rPr>
              <a:t>Get your free “Making it Work” toolkit online at http://makingitworkarizona.org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817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Presenter: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Jessa Zuck, Dietetic Intern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Arizona State University- Nutrition MS Graduate Student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Maricopa County Department of Public Health Intern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Overview: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Benefits of breastfeeding for baby, employee (mom), and employer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Federal Laws related to breastfeeding and lactation accommodations in the workplace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Strategies for implementing a comprehensive lactation </a:t>
            </a:r>
            <a:r>
              <a:rPr lang="en-US" sz="3200" b="1" dirty="0" smtClean="0">
                <a:solidFill>
                  <a:srgbClr val="002060"/>
                </a:solidFill>
              </a:rPr>
              <a:t>program</a:t>
            </a:r>
            <a:endParaRPr lang="en-US" sz="3200" b="1" dirty="0">
              <a:solidFill>
                <a:srgbClr val="002060"/>
              </a:solidFill>
            </a:endParaRP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Resources available for both employers and employees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Today’s Agenda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Contents-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</a:rPr>
              <a:t>1 Overview booklet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</a:rPr>
              <a:t>3 pamphlets</a:t>
            </a:r>
          </a:p>
          <a:p>
            <a:pPr lvl="2"/>
            <a:r>
              <a:rPr lang="en-US" sz="2200" b="1" dirty="0" smtClean="0">
                <a:solidFill>
                  <a:srgbClr val="002060"/>
                </a:solidFill>
              </a:rPr>
              <a:t>Managers/HR</a:t>
            </a:r>
          </a:p>
          <a:p>
            <a:pPr lvl="2"/>
            <a:r>
              <a:rPr lang="en-US" sz="2200" b="1" dirty="0" smtClean="0">
                <a:solidFill>
                  <a:srgbClr val="002060"/>
                </a:solidFill>
              </a:rPr>
              <a:t>The Employee</a:t>
            </a:r>
          </a:p>
          <a:p>
            <a:pPr lvl="2"/>
            <a:r>
              <a:rPr lang="en-US" sz="2200" b="1" dirty="0" smtClean="0">
                <a:solidFill>
                  <a:srgbClr val="002060"/>
                </a:solidFill>
              </a:rPr>
              <a:t>The Co-Worker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</a:rPr>
              <a:t>Breastfeeding-friendly 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</a:rPr>
              <a:t>Privacy </a:t>
            </a:r>
            <a:r>
              <a:rPr lang="en-US" sz="2600" b="1" dirty="0">
                <a:solidFill>
                  <a:srgbClr val="002060"/>
                </a:solidFill>
              </a:rPr>
              <a:t>door hanger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Making it Work Toolkit: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816864" y="5857287"/>
            <a:ext cx="6019800" cy="857494"/>
          </a:xfrm>
          <a:prstGeom prst="borderCallout2">
            <a:avLst>
              <a:gd name="adj1" fmla="val -2519"/>
              <a:gd name="adj2" fmla="val -276"/>
              <a:gd name="adj3" fmla="val 2636"/>
              <a:gd name="adj4" fmla="val -209"/>
              <a:gd name="adj5" fmla="val 862"/>
              <a:gd name="adj6" fmla="val 4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Order online at 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http://makingitworkarizona.org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718" y="591065"/>
            <a:ext cx="346462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deanne\AppData\Local\Microsoft\Windows\Temporary Internet Files\Content.IE5\YN6UC3PO\BF Facility Sign FIN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7271" y="2362200"/>
            <a:ext cx="3283824" cy="26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77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Making it Work Toolkit: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816864" y="5857287"/>
            <a:ext cx="6019800" cy="857494"/>
          </a:xfrm>
          <a:prstGeom prst="borderCallout2">
            <a:avLst>
              <a:gd name="adj1" fmla="val -2519"/>
              <a:gd name="adj2" fmla="val -276"/>
              <a:gd name="adj3" fmla="val 2636"/>
              <a:gd name="adj4" fmla="val -209"/>
              <a:gd name="adj5" fmla="val 862"/>
              <a:gd name="adj6" fmla="val 4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Order online at 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http://makingitworkarizona.org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1313570"/>
            <a:ext cx="7847147" cy="4535479"/>
          </a:xfrm>
        </p:spPr>
      </p:pic>
      <p:sp>
        <p:nvSpPr>
          <p:cNvPr id="13" name="Left Arrow 12"/>
          <p:cNvSpPr/>
          <p:nvPr/>
        </p:nvSpPr>
        <p:spPr>
          <a:xfrm>
            <a:off x="1600200" y="4800600"/>
            <a:ext cx="1219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Making it Work Toolkit: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816864" y="5857287"/>
            <a:ext cx="6019800" cy="857494"/>
          </a:xfrm>
          <a:prstGeom prst="borderCallout2">
            <a:avLst>
              <a:gd name="adj1" fmla="val -2519"/>
              <a:gd name="adj2" fmla="val -276"/>
              <a:gd name="adj3" fmla="val 2636"/>
              <a:gd name="adj4" fmla="val -209"/>
              <a:gd name="adj5" fmla="val 862"/>
              <a:gd name="adj6" fmla="val 4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Order online at 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http://makingitworkarizona.org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/>
          <a:stretch/>
        </p:blipFill>
        <p:spPr>
          <a:xfrm>
            <a:off x="76200" y="1905000"/>
            <a:ext cx="8613433" cy="3163516"/>
          </a:xfrm>
        </p:spPr>
      </p:pic>
      <p:sp>
        <p:nvSpPr>
          <p:cNvPr id="13" name="Down Arrow 12"/>
          <p:cNvSpPr/>
          <p:nvPr/>
        </p:nvSpPr>
        <p:spPr>
          <a:xfrm>
            <a:off x="4800600" y="2664823"/>
            <a:ext cx="838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Making it Work Toolkit: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12780"/>
            <a:ext cx="54806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432" y="1544595"/>
            <a:ext cx="8686800" cy="5008605"/>
          </a:xfrm>
          <a:noFill/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For Employers and Employees:</a:t>
            </a:r>
          </a:p>
          <a:p>
            <a:pPr lvl="2"/>
            <a:r>
              <a:rPr lang="en-US" sz="2000" dirty="0">
                <a:hlinkClick r:id="rId4"/>
              </a:rPr>
              <a:t>The Business Case for Breastfeeding: Steps for Creating a Breastfeeding Friendly Worksite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2000" dirty="0">
                <a:hlinkClick r:id="rId5"/>
              </a:rPr>
              <a:t>The Surgeon General's Call to Action to Support Breastfeeding </a:t>
            </a:r>
            <a:endParaRPr lang="en-US" sz="2000" dirty="0"/>
          </a:p>
          <a:p>
            <a:pPr lvl="2"/>
            <a:r>
              <a:rPr lang="en-US" sz="2000" dirty="0">
                <a:hlinkClick r:id="rId6"/>
              </a:rPr>
              <a:t>Office of Women’s Health U.S. Department of Health and Human Services, Support Nursing Moms at Work: Employer Solutions</a:t>
            </a:r>
            <a:endParaRPr lang="en-US" sz="2000" dirty="0"/>
          </a:p>
          <a:p>
            <a:pPr lvl="2"/>
            <a:r>
              <a:rPr lang="en-US" sz="2000" dirty="0">
                <a:solidFill>
                  <a:srgbClr val="002060"/>
                </a:solidFill>
                <a:hlinkClick r:id="rId7"/>
              </a:rPr>
              <a:t>Making it Work Toolkit, </a:t>
            </a:r>
            <a:r>
              <a:rPr lang="en-US" sz="2000" dirty="0" smtClean="0">
                <a:solidFill>
                  <a:srgbClr val="002060"/>
                </a:solidFill>
                <a:hlinkClick r:id="rId7"/>
              </a:rPr>
              <a:t>BreastfeedingPartners.org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8"/>
              </a:rPr>
              <a:t>CDC </a:t>
            </a:r>
            <a:r>
              <a:rPr lang="en-US" sz="2000" dirty="0">
                <a:hlinkClick r:id="rId8"/>
              </a:rPr>
              <a:t>Healthier Worksite Initiative, Workplace Lactation Support Program Toolkit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9"/>
              </a:rPr>
              <a:t>National </a:t>
            </a:r>
            <a:r>
              <a:rPr lang="en-US" sz="2000" dirty="0">
                <a:hlinkClick r:id="rId9"/>
              </a:rPr>
              <a:t>Conference of State Legislatures Compilation of State Breastfeeding Laws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10"/>
              </a:rPr>
              <a:t>U.S</a:t>
            </a:r>
            <a:r>
              <a:rPr lang="en-US" sz="2000" dirty="0">
                <a:hlinkClick r:id="rId10"/>
              </a:rPr>
              <a:t>. Breastfeeding Committee, Workplace Support and Coalitions Directory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11"/>
              </a:rPr>
              <a:t>International </a:t>
            </a:r>
            <a:r>
              <a:rPr lang="en-US" sz="2000" dirty="0">
                <a:hlinkClick r:id="rId11"/>
              </a:rPr>
              <a:t>Lactation Consultants Association, </a:t>
            </a:r>
            <a:r>
              <a:rPr lang="en-US" sz="2000" dirty="0" smtClean="0">
                <a:hlinkClick r:id="rId11"/>
              </a:rPr>
              <a:t>Find a Lactation Consultant </a:t>
            </a:r>
            <a:r>
              <a:rPr lang="en-US" sz="2000" dirty="0">
                <a:hlinkClick r:id="rId11"/>
              </a:rPr>
              <a:t>Directory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12"/>
              </a:rPr>
              <a:t>EEOC </a:t>
            </a:r>
            <a:r>
              <a:rPr lang="en-US" sz="2000" dirty="0">
                <a:hlinkClick r:id="rId12"/>
              </a:rPr>
              <a:t>Enforcement Guidance: Unlawful Disparate Treatment of Workers with Caregiving Responsibilities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Others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4"/>
            </a:pPr>
            <a:r>
              <a:rPr lang="en-US" sz="2600" b="1" dirty="0">
                <a:solidFill>
                  <a:srgbClr val="002060"/>
                </a:solidFill>
              </a:rPr>
              <a:t>Review your company policies and revise as needed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2344159" y="2286000"/>
            <a:ext cx="6592577" cy="2590800"/>
          </a:xfrm>
          <a:prstGeom prst="borderCallout2">
            <a:avLst>
              <a:gd name="adj1" fmla="val 26749"/>
              <a:gd name="adj2" fmla="val -2326"/>
              <a:gd name="adj3" fmla="val 27470"/>
              <a:gd name="adj4" fmla="val -8660"/>
              <a:gd name="adj5" fmla="val -9493"/>
              <a:gd name="adj6" fmla="val -124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Standard policies ensure: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E</a:t>
            </a:r>
            <a:r>
              <a:rPr lang="en-US" sz="2200" dirty="0" smtClean="0">
                <a:solidFill>
                  <a:srgbClr val="002060"/>
                </a:solidFill>
              </a:rPr>
              <a:t>qual treatment of all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Awareness of all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Legitimacy of lactation program within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Sustainability of lactation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If no policy currently exists, create one!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181600"/>
            <a:ext cx="494249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Sample Policy: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4037191" cy="526698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/>
          <a:stretch/>
        </p:blipFill>
        <p:spPr>
          <a:xfrm>
            <a:off x="763714" y="1371600"/>
            <a:ext cx="3881676" cy="4784988"/>
          </a:xfrm>
          <a:prstGeom prst="rect">
            <a:avLst/>
          </a:prstGeom>
        </p:spPr>
      </p:pic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763714" y="5857287"/>
            <a:ext cx="6006678" cy="857494"/>
          </a:xfrm>
          <a:prstGeom prst="borderCallout2">
            <a:avLst>
              <a:gd name="adj1" fmla="val -2519"/>
              <a:gd name="adj2" fmla="val -276"/>
              <a:gd name="adj3" fmla="val 2636"/>
              <a:gd name="adj4" fmla="val -209"/>
              <a:gd name="adj5" fmla="val 862"/>
              <a:gd name="adj6" fmla="val 4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hlinkClick r:id="rId6"/>
              </a:rPr>
              <a:t>Available from the US Department of Health and Human Services Office of Women’s Health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66700" y="152935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5"/>
            </a:pPr>
            <a:r>
              <a:rPr lang="en-US" sz="2600" b="1" dirty="0">
                <a:solidFill>
                  <a:srgbClr val="002060"/>
                </a:solidFill>
              </a:rPr>
              <a:t>Identify space and time options that comply with the law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3051048" y="2362200"/>
            <a:ext cx="5791200" cy="3221366"/>
          </a:xfrm>
          <a:prstGeom prst="borderCallout2">
            <a:avLst>
              <a:gd name="adj1" fmla="val 26098"/>
              <a:gd name="adj2" fmla="val -2882"/>
              <a:gd name="adj3" fmla="val 26666"/>
              <a:gd name="adj4" fmla="val -11202"/>
              <a:gd name="adj5" fmla="val -4712"/>
              <a:gd name="adj6" fmla="val -1694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Additional Room Needs (not required by law):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Flat surface for breast 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Located near running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Electrical outlet for plugging in breast 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Door that can be secured or sign for privacy and covered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Refrigerator for storing for breast milk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Ex. Employee’s own office, office of a co-worker or supervisor, conference room, etc.</a:t>
            </a:r>
          </a:p>
        </p:txBody>
      </p:sp>
      <p:pic>
        <p:nvPicPr>
          <p:cNvPr id="1026" name="Picture 2" descr="\\moss.maricopa.gov\DavWWWRoot\dept\ph\stock\f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5" y="5229419"/>
            <a:ext cx="1448598" cy="16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uckJ\AppData\Local\Microsoft\Windows\Temporary Internet Files\Content.IE5\CGBZTHLX\kzkP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0" y="3804776"/>
            <a:ext cx="905071" cy="142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ZuckJ\AppData\Local\Microsoft\Windows\Temporary Internet Files\Content.IE5\CGBZTHLX\72.prd.s.0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685748"/>
            <a:ext cx="1795635" cy="17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ZuckJ\AppData\Local\Microsoft\Windows\Temporary Internet Files\Content.IE5\91SEQO5I\designer-relax-sessel-largo-durlet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362200"/>
            <a:ext cx="1577511" cy="15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ZuckJ\AppData\Local\Microsoft\Windows\Temporary Internet Files\Content.IE5\91SEQO5I\lack-side-table__22518_PE107397_S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72" y="3225869"/>
            <a:ext cx="1159102" cy="11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Examples: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0" y="2997220"/>
            <a:ext cx="2062445" cy="2749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9" t="30114" r="5657"/>
          <a:stretch/>
        </p:blipFill>
        <p:spPr>
          <a:xfrm>
            <a:off x="7173228" y="2915139"/>
            <a:ext cx="1665972" cy="2806450"/>
          </a:xfrm>
          <a:prstGeom prst="rect">
            <a:avLst/>
          </a:prstGeom>
        </p:spPr>
      </p:pic>
      <p:sp>
        <p:nvSpPr>
          <p:cNvPr id="20" name="Line Callout 2 19"/>
          <p:cNvSpPr/>
          <p:nvPr/>
        </p:nvSpPr>
        <p:spPr>
          <a:xfrm>
            <a:off x="381000" y="5857287"/>
            <a:ext cx="6172200" cy="857494"/>
          </a:xfrm>
          <a:prstGeom prst="borderCallout2">
            <a:avLst>
              <a:gd name="adj1" fmla="val -2519"/>
              <a:gd name="adj2" fmla="val -276"/>
              <a:gd name="adj3" fmla="val 2636"/>
              <a:gd name="adj4" fmla="val -209"/>
              <a:gd name="adj5" fmla="val 862"/>
              <a:gd name="adj6" fmla="val 4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hlinkClick r:id="rId5"/>
              </a:rPr>
              <a:t>More examples available at Womenshealth.gov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4748"/>
            <a:ext cx="3367087" cy="1889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73" y="762000"/>
            <a:ext cx="2898143" cy="193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371110"/>
            <a:ext cx="2176622" cy="1451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86" y="2978686"/>
            <a:ext cx="3552825" cy="2667000"/>
          </a:xfrm>
          <a:prstGeom prst="rect">
            <a:avLst/>
          </a:prstGeom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6594390" y="5748362"/>
            <a:ext cx="2549610" cy="11124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002060"/>
                </a:solidFill>
              </a:rPr>
              <a:t>All </a:t>
            </a:r>
            <a:r>
              <a:rPr lang="en-US" sz="1200" b="1" dirty="0">
                <a:solidFill>
                  <a:srgbClr val="002060"/>
                </a:solidFill>
              </a:rPr>
              <a:t>photos obtained from http://www.womenshealth.gov/breastfeeding/employer-solutions/common-solutions/solutions.html</a:t>
            </a:r>
          </a:p>
        </p:txBody>
      </p:sp>
    </p:spTree>
    <p:extLst>
      <p:ext uri="{BB962C8B-B14F-4D97-AF65-F5344CB8AC3E}">
        <p14:creationId xmlns:p14="http://schemas.microsoft.com/office/powerpoint/2010/main" val="2353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5"/>
            </a:pPr>
            <a:r>
              <a:rPr lang="en-US" sz="2600" b="1" dirty="0">
                <a:solidFill>
                  <a:srgbClr val="002060"/>
                </a:solidFill>
              </a:rPr>
              <a:t>Identify space and time options that comply with the law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85800" y="2631444"/>
            <a:ext cx="5181600" cy="3084472"/>
          </a:xfrm>
          <a:prstGeom prst="borderCallout2">
            <a:avLst>
              <a:gd name="adj1" fmla="val 10718"/>
              <a:gd name="adj2" fmla="val 101886"/>
              <a:gd name="adj3" fmla="val 10173"/>
              <a:gd name="adj4" fmla="val 108643"/>
              <a:gd name="adj5" fmla="val -20543"/>
              <a:gd name="adj6" fmla="val 1149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Time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A</a:t>
            </a:r>
            <a:r>
              <a:rPr lang="en-US" sz="2200" dirty="0" smtClean="0">
                <a:solidFill>
                  <a:srgbClr val="002060"/>
                </a:solidFill>
              </a:rPr>
              <a:t>bout 15-20 </a:t>
            </a:r>
            <a:r>
              <a:rPr lang="en-US" sz="2200" dirty="0">
                <a:solidFill>
                  <a:srgbClr val="002060"/>
                </a:solidFill>
              </a:rPr>
              <a:t>minutes to express </a:t>
            </a:r>
            <a:r>
              <a:rPr lang="en-US" sz="2200" dirty="0" smtClean="0">
                <a:solidFill>
                  <a:srgbClr val="002060"/>
                </a:solidFill>
              </a:rPr>
              <a:t>milk, must be taken </a:t>
            </a:r>
            <a:r>
              <a:rPr lang="en-US" sz="2200" dirty="0">
                <a:solidFill>
                  <a:srgbClr val="002060"/>
                </a:solidFill>
              </a:rPr>
              <a:t>every 2-3 </a:t>
            </a:r>
            <a:r>
              <a:rPr lang="en-US" sz="2200" dirty="0" smtClean="0">
                <a:solidFill>
                  <a:srgbClr val="002060"/>
                </a:solidFill>
              </a:rPr>
              <a:t>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Options if additional time is needed: using </a:t>
            </a:r>
            <a:r>
              <a:rPr lang="en-US" sz="2200" dirty="0">
                <a:solidFill>
                  <a:srgbClr val="002060"/>
                </a:solidFill>
              </a:rPr>
              <a:t>unpaid time, coming in early or staying late, taking shorter meal </a:t>
            </a:r>
            <a:r>
              <a:rPr lang="en-US" sz="2200" dirty="0" smtClean="0">
                <a:solidFill>
                  <a:srgbClr val="002060"/>
                </a:solidFill>
              </a:rPr>
              <a:t>period, etc.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/>
          <a:stretch/>
        </p:blipFill>
        <p:spPr>
          <a:xfrm>
            <a:off x="6477000" y="2684945"/>
            <a:ext cx="2159572" cy="3707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7000" y="2684945"/>
            <a:ext cx="2159572" cy="38682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Making the Case for Breastfeeding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6" y="1447800"/>
            <a:ext cx="5233988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6"/>
            </a:pPr>
            <a:r>
              <a:rPr lang="en-US" sz="2600" b="1" dirty="0">
                <a:solidFill>
                  <a:srgbClr val="002060"/>
                </a:solidFill>
              </a:rPr>
              <a:t>Train supervisors and coworkers on the laws and company policies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3429000" y="2916380"/>
            <a:ext cx="5029200" cy="2514600"/>
          </a:xfrm>
          <a:prstGeom prst="borderCallout2">
            <a:avLst>
              <a:gd name="adj1" fmla="val 35355"/>
              <a:gd name="adj2" fmla="val -4288"/>
              <a:gd name="adj3" fmla="val 34432"/>
              <a:gd name="adj4" fmla="val -14068"/>
              <a:gd name="adj5" fmla="val -16994"/>
              <a:gd name="adj6" fmla="val -268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Provide information for all employees on laws and policies to assure everyone is on the same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Send out educational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Review company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Include as part of new hire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ZuckJ\AppData\Local\Microsoft\Windows\Temporary Internet Files\Content.IE5\G02WJ8KW\trainin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3" y="4495800"/>
            <a:ext cx="3069019" cy="20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31648" y="1544595"/>
            <a:ext cx="8610600" cy="52581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7"/>
            </a:pPr>
            <a:r>
              <a:rPr lang="en-US" sz="2600" b="1" dirty="0">
                <a:solidFill>
                  <a:srgbClr val="002060"/>
                </a:solidFill>
              </a:rPr>
              <a:t>Promote your lactation support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Simple Steps to Compliance: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231648" y="2286000"/>
            <a:ext cx="4035552" cy="4114800"/>
          </a:xfrm>
          <a:prstGeom prst="borderCallout2">
            <a:avLst>
              <a:gd name="adj1" fmla="val 39617"/>
              <a:gd name="adj2" fmla="val 102041"/>
              <a:gd name="adj3" fmla="val 39634"/>
              <a:gd name="adj4" fmla="val 107026"/>
              <a:gd name="adj5" fmla="val -7876"/>
              <a:gd name="adj6" fmla="val 1111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Encourage mothers to make use of the lactation accommodations</a:t>
            </a:r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Post signs outside of lactation room and information in the break room</a:t>
            </a: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Consider offering incentives such as lactation support classes for employees</a:t>
            </a:r>
            <a:endParaRPr lang="en-US" sz="2200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362200"/>
            <a:ext cx="4159249" cy="3119437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15015" y="5985294"/>
            <a:ext cx="2549610" cy="786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2060"/>
                </a:solidFill>
              </a:rPr>
              <a:t>P</a:t>
            </a:r>
            <a:r>
              <a:rPr lang="en-US" sz="1200" b="1" dirty="0" smtClean="0">
                <a:solidFill>
                  <a:srgbClr val="002060"/>
                </a:solidFill>
              </a:rPr>
              <a:t>hotos from Geary County WIC Pinterest Page obtained </a:t>
            </a:r>
            <a:r>
              <a:rPr lang="en-US" sz="1200" b="1" dirty="0">
                <a:solidFill>
                  <a:srgbClr val="002060"/>
                </a:solidFill>
              </a:rPr>
              <a:t>from https://www.pinterest.com/pin/377950593699351601/</a:t>
            </a:r>
          </a:p>
        </p:txBody>
      </p:sp>
    </p:spTree>
    <p:extLst>
      <p:ext uri="{BB962C8B-B14F-4D97-AF65-F5344CB8AC3E}">
        <p14:creationId xmlns:p14="http://schemas.microsoft.com/office/powerpoint/2010/main" val="2915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432" y="1544595"/>
            <a:ext cx="8686800" cy="500860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Discuss company’s lactation policy for supporting nursing women prior to maternity leave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Praise the mother and tell her you support her decision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Assure that her direct supervisor and other relevant managers are aware of her needs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Review the employee’s typical work/break schedule to arrange for milk expression breaks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Arrange for coverage while she is away, if needed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Identify private space for milk expression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Assure that a proper storage location for expressed milk is available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2060"/>
                </a:solidFill>
              </a:rPr>
              <a:t>Seek feedback from the employee and her supervisor</a:t>
            </a: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Employer’s Checklist:</a:t>
            </a:r>
          </a:p>
        </p:txBody>
      </p:sp>
    </p:spTree>
    <p:extLst>
      <p:ext uri="{BB962C8B-B14F-4D97-AF65-F5344CB8AC3E}">
        <p14:creationId xmlns:p14="http://schemas.microsoft.com/office/powerpoint/2010/main" val="20185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086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Breast is Best!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Employers must provide reasonable break time and </a:t>
            </a:r>
            <a:r>
              <a:rPr lang="en-US" sz="3200" b="1" dirty="0">
                <a:solidFill>
                  <a:srgbClr val="002060"/>
                </a:solidFill>
              </a:rPr>
              <a:t>a </a:t>
            </a:r>
            <a:r>
              <a:rPr lang="en-US" sz="3200" b="1" dirty="0" smtClean="0">
                <a:solidFill>
                  <a:srgbClr val="002060"/>
                </a:solidFill>
              </a:rPr>
              <a:t>place to express milk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All workplaces are different, find a space that works for your workplace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Establishing </a:t>
            </a:r>
            <a:r>
              <a:rPr lang="en-US" sz="3200" b="1" dirty="0">
                <a:solidFill>
                  <a:srgbClr val="002060"/>
                </a:solidFill>
              </a:rPr>
              <a:t>a supportive environment </a:t>
            </a:r>
            <a:r>
              <a:rPr lang="en-US" sz="3200" b="1" dirty="0" smtClean="0">
                <a:solidFill>
                  <a:srgbClr val="002060"/>
                </a:solidFill>
              </a:rPr>
              <a:t>and being transparent about your breastfeeding policies will help your program succeed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Utilize the resources at your </a:t>
            </a:r>
            <a:r>
              <a:rPr lang="en-US" sz="3200" b="1" dirty="0" smtClean="0">
                <a:solidFill>
                  <a:srgbClr val="002060"/>
                </a:solidFill>
              </a:rPr>
              <a:t>disposal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Key Points to Remember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45" y="609600"/>
            <a:ext cx="1420099" cy="150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ZuckJ\AppData\Local\Microsoft\Windows\Temporary Internet Files\Content.IE5\G02WJ8KW\dont_forget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14435" r="11040" b="1832"/>
          <a:stretch/>
        </p:blipFill>
        <p:spPr bwMode="auto">
          <a:xfrm>
            <a:off x="5709031" y="529336"/>
            <a:ext cx="1747221" cy="16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Questions?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ZuckJ\AppData\Local\Microsoft\Windows\Temporary Internet Files\Content.IE5\CGBZTHLX\question-mar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199766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Contact Information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56" y="2251122"/>
            <a:ext cx="3499889" cy="214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800144" y="2251122"/>
            <a:ext cx="3983945" cy="2576873"/>
            <a:chOff x="4800144" y="1609017"/>
            <a:chExt cx="3983945" cy="2576873"/>
          </a:xfrm>
        </p:grpSpPr>
        <p:sp>
          <p:nvSpPr>
            <p:cNvPr id="7" name="Rectangle 6"/>
            <p:cNvSpPr/>
            <p:nvPr/>
          </p:nvSpPr>
          <p:spPr>
            <a:xfrm>
              <a:off x="4800144" y="1609017"/>
              <a:ext cx="3810456" cy="214347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1167" y="2032195"/>
              <a:ext cx="2102922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Jessa Zuck</a:t>
              </a:r>
              <a:endParaRPr lang="en-US" sz="1400" b="1" dirty="0"/>
            </a:p>
            <a:p>
              <a:r>
                <a:rPr lang="en-US" sz="1050" b="1" i="1" dirty="0" smtClean="0"/>
                <a:t>Dietetic Intern</a:t>
              </a:r>
            </a:p>
            <a:p>
              <a:r>
                <a:rPr lang="en-US" sz="1050" b="1" i="1" dirty="0" smtClean="0"/>
                <a:t>Graduate Student- Nutrition, MS</a:t>
              </a:r>
            </a:p>
            <a:p>
              <a:pPr algn="ctr"/>
              <a:endParaRPr lang="en-US" sz="1050" b="1" i="1" dirty="0" smtClean="0"/>
            </a:p>
            <a:p>
              <a:r>
                <a:rPr lang="en-US" sz="1000" dirty="0"/>
                <a:t>	</a:t>
              </a:r>
              <a:r>
                <a:rPr lang="en-US" sz="1000" dirty="0" smtClean="0"/>
                <a:t>	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2064" y="2893228"/>
              <a:ext cx="157481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Jessa.Zuck@asu.edu</a:t>
              </a:r>
            </a:p>
            <a:p>
              <a:r>
                <a:rPr lang="en-US" sz="1200" dirty="0" smtClean="0"/>
                <a:t>(612)-559-9234</a:t>
              </a:r>
              <a:endParaRPr lang="en-US" sz="1200" dirty="0"/>
            </a:p>
            <a:p>
              <a:r>
                <a:rPr lang="en-US" dirty="0" smtClean="0"/>
                <a:t>		  </a:t>
              </a:r>
              <a:r>
                <a:rPr lang="en-US" b="1" dirty="0" smtClean="0"/>
                <a:t>	</a:t>
              </a:r>
              <a:endParaRPr lang="en-US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" r="4284" b="35849"/>
            <a:stretch/>
          </p:blipFill>
          <p:spPr>
            <a:xfrm>
              <a:off x="4840845" y="2032195"/>
              <a:ext cx="1885146" cy="1297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8883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References</a:t>
            </a:r>
            <a:endParaRPr lang="en-US" sz="120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/>
              <a:t>Arizona Department of Health Services. (</a:t>
            </a:r>
            <a:r>
              <a:rPr lang="en-US" sz="1200" dirty="0" err="1"/>
              <a:t>n.d.</a:t>
            </a:r>
            <a:r>
              <a:rPr lang="en-US" sz="1200" dirty="0"/>
              <a:t>). Breastfeeding Program. Retrieved March 25, 2016,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azdhs.gov/prevention/nutrition-physical-activity/breastfeeding/index.php#workplace-home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Breastfeeding Coalition of Oregon. (</a:t>
            </a:r>
            <a:r>
              <a:rPr lang="en-US" sz="1200" dirty="0" err="1"/>
              <a:t>n.d.</a:t>
            </a:r>
            <a:r>
              <a:rPr lang="en-US" sz="1200" dirty="0"/>
              <a:t>). Business case for Breastfeeding: High-yield Return on Investment. Retrieved March 25, 2016, from </a:t>
            </a:r>
            <a:r>
              <a:rPr lang="en-US" sz="1200" dirty="0">
                <a:hlinkClick r:id="rId4"/>
              </a:rPr>
              <a:t>www.breastfeedingor.org/employer/return-on-investment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BreastfeedingPartners.org. (</a:t>
            </a:r>
            <a:r>
              <a:rPr lang="en-US" sz="1200" dirty="0" err="1"/>
              <a:t>n.d.</a:t>
            </a:r>
            <a:r>
              <a:rPr lang="en-US" sz="1200" dirty="0"/>
              <a:t>). Making it Work Toolkit. Retrieved March 25, 16, from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www.breastfeedingpartners.org/index.php?option=com_content&amp;view=article&amp;id=164&amp;Itemid=411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Centers for Disease Control and Prevention. (2010, January 6). Healthier Worksite Initiative: Lactation Support. Retrieved March 25, 2016, from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www.cdc.gov/nccdphp/dnpao/hwi/toolkits/lactation/index.htm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/>
              <a:t>Centers for Disease Control and Prevention. (2015, August 25). Breastfeeding Report Cards. Retrieved March 25, 2016, from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www.cdc.gov/breastfeeding/data/reportcard.htm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National Conference of State Legislatures. (2015, December 22). Breastfeeding State Laws. Retrieved March 25, 2016, from </a:t>
            </a:r>
            <a:r>
              <a:rPr lang="en-US" sz="1200" dirty="0" smtClean="0">
                <a:hlinkClick r:id="rId8"/>
              </a:rPr>
              <a:t>www.ncsl.org/research/health/breastfeeding-state-laws.aspx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Office of the Surgeon General. (2011). </a:t>
            </a:r>
            <a:r>
              <a:rPr lang="en-US" sz="1200" i="1" dirty="0"/>
              <a:t>The Importance of Breastfeeding - The Surgeon General's Call to Action to Support Breastfeeding</a:t>
            </a:r>
            <a:r>
              <a:rPr lang="en-US" sz="1200" dirty="0"/>
              <a:t>. Retrieved from </a:t>
            </a:r>
            <a:r>
              <a:rPr lang="en-US" sz="1200" dirty="0">
                <a:hlinkClick r:id="rId9"/>
              </a:rPr>
              <a:t>http://www.ncbi.nlm.nih.gov/books/NBK52687</a:t>
            </a:r>
            <a:r>
              <a:rPr lang="en-US" sz="1200" dirty="0" smtClean="0">
                <a:hlinkClick r:id="rId9"/>
              </a:rPr>
              <a:t>/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Office of Women's Health. (2008). </a:t>
            </a:r>
            <a:r>
              <a:rPr lang="en-US" sz="1200" i="1" dirty="0"/>
              <a:t>The Business Case for Breastfeeding</a:t>
            </a:r>
            <a:r>
              <a:rPr lang="en-US" sz="1200" dirty="0"/>
              <a:t>. Retrieved March 25, 2016, from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www.womenshealth.gov/breastfeeding/government-in-action/business-case-for-breastfeeding/business-case-for-breastfeeding-for-business-managers.pdf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Office of Women's Health. (2014, June 23). Supporting Nursing Moms at Work: Employer Solutions. Retrieved March 25, 2016, from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www.womenshealth.gov/breastfeeding/employer-solutions/index.html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Stanford Children's Health. (</a:t>
            </a:r>
            <a:r>
              <a:rPr lang="en-US" sz="1200" dirty="0" err="1"/>
              <a:t>n.d.</a:t>
            </a:r>
            <a:r>
              <a:rPr lang="en-US" sz="1200" dirty="0"/>
              <a:t>). Newborn-Reflexes. Retrieved March 25, 2016, from </a:t>
            </a: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www.stanfordchildrens.org/en/topic/default?id=newborn-reflexes-90-P02630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United States Department of Labor. (</a:t>
            </a:r>
            <a:r>
              <a:rPr lang="en-US" sz="1200" dirty="0" err="1"/>
              <a:t>n.d.</a:t>
            </a:r>
            <a:r>
              <a:rPr lang="en-US" sz="1200" dirty="0"/>
              <a:t>). Break Time for Nursing Mothers - Wage and Hour Division (WHD) - U.S. Department of Labor. Retrieved March 25, 2016, from </a:t>
            </a: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www.dol.gov/whd/nursingmothers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United States Department of Labor. (</a:t>
            </a:r>
            <a:r>
              <a:rPr lang="en-US" sz="1200" dirty="0" err="1"/>
              <a:t>n.d.</a:t>
            </a:r>
            <a:r>
              <a:rPr lang="en-US" sz="1200" dirty="0"/>
              <a:t>). Wage and Hour Division (WHD). Retrieved March 25, 2016, from </a:t>
            </a: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www.dol.gov/whd/nursingmothers/Sec7rFLSA_btnm.htm</a:t>
            </a:r>
            <a:endParaRPr lang="en-US" sz="1200" dirty="0" smtClean="0"/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8883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The </a:t>
            </a:r>
            <a:r>
              <a:rPr lang="en-US" sz="1200" dirty="0">
                <a:hlinkClick r:id="rId3"/>
              </a:rPr>
              <a:t>Business Case for Breastfeeding: Steps for Creating a Breastfeeding Friendly Worksite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4"/>
              </a:rPr>
              <a:t>The Surgeon General's Call to Action to Support Breastfeeding 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5"/>
              </a:rPr>
              <a:t>Office of Women’s Health U.S. Department of Health and Human Services, Support Nursing Moms at Work: Employer Solutions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  <a:hlinkClick r:id="rId6"/>
              </a:rPr>
              <a:t>Making it Work Toolkit, ADHS</a:t>
            </a:r>
            <a:endParaRPr lang="en-US" sz="1200" dirty="0" smtClean="0">
              <a:solidFill>
                <a:srgbClr val="002060"/>
              </a:solidFill>
              <a:hlinkClick r:id="rId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  <a:hlinkClick r:id="rId7"/>
              </a:rPr>
              <a:t>Making </a:t>
            </a:r>
            <a:r>
              <a:rPr lang="en-US" sz="1200" dirty="0">
                <a:solidFill>
                  <a:srgbClr val="002060"/>
                </a:solidFill>
                <a:hlinkClick r:id="rId7"/>
              </a:rPr>
              <a:t>it Work Toolkit, </a:t>
            </a:r>
            <a:r>
              <a:rPr lang="en-US" sz="1200" dirty="0" smtClean="0">
                <a:solidFill>
                  <a:srgbClr val="002060"/>
                </a:solidFill>
                <a:hlinkClick r:id="rId7"/>
              </a:rPr>
              <a:t>BreastfeedingPartners.org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8"/>
              </a:rPr>
              <a:t>CDC Healthier Worksite Initiative, Workplace Lactation Support Program Toolkit 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9"/>
              </a:rPr>
              <a:t>National Conference of State Legislatures Compilation of State Breastfeeding Laws 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10"/>
              </a:rPr>
              <a:t>U.S. Breastfeeding Committee, Workplace Support and Coalitions Directory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11"/>
              </a:rPr>
              <a:t>International Lactation Consultants Association, Find a Lactation Consultant Directory</a:t>
            </a:r>
            <a:r>
              <a:rPr lang="en-US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>
                <a:hlinkClick r:id="rId12"/>
              </a:rPr>
              <a:t>EEOC Enforcement Guidance: Unlawful Disparate Treatment of Workers with Caregiving Responsibilities 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002060"/>
                </a:solidFill>
                <a:hlinkClick r:id="rId13"/>
              </a:rPr>
              <a:t>Sample Breastfeeding Policy, US </a:t>
            </a:r>
            <a:r>
              <a:rPr lang="en-US" sz="1200" dirty="0">
                <a:solidFill>
                  <a:srgbClr val="002060"/>
                </a:solidFill>
                <a:hlinkClick r:id="rId13"/>
              </a:rPr>
              <a:t>Department of Health and Human Services Office of Women’s Health</a:t>
            </a:r>
            <a:endParaRPr lang="en-US" sz="1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It’s </a:t>
            </a:r>
            <a:r>
              <a:rPr lang="en-US" sz="3200" b="1" dirty="0">
                <a:solidFill>
                  <a:srgbClr val="002060"/>
                </a:solidFill>
              </a:rPr>
              <a:t>a natural </a:t>
            </a:r>
            <a:r>
              <a:rPr lang="en-US" sz="3200" b="1" dirty="0" smtClean="0">
                <a:solidFill>
                  <a:srgbClr val="002060"/>
                </a:solidFill>
              </a:rPr>
              <a:t>process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Babies are born with the “root” and “suck” reflexes to aid in breastfeeding</a:t>
            </a:r>
            <a:endParaRPr lang="en-US" sz="3200" b="1" dirty="0">
              <a:solidFill>
                <a:srgbClr val="00206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Human milk is easy to digest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Human milk contains more than 200 components that babies need in early life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Numerous other benefits!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Babies are born to breastfeed</a:t>
            </a:r>
          </a:p>
        </p:txBody>
      </p:sp>
      <p:pic>
        <p:nvPicPr>
          <p:cNvPr id="1026" name="Picture 2" descr="\\moss.maricopa.gov\DavWWWRoot\dept\ph\stock\Breastfeeding\Fotolia_70506138_Subscription_Monthly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157"/>
            <a:ext cx="2438400" cy="16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Health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Psychosocial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Economic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Environmental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Benefits of Breastfeeding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19416"/>
            <a:ext cx="4833938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305800" cy="5258171"/>
          </a:xfrm>
          <a:noFill/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Baby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Decreased risk of childhood                 cancers and Type I Diabetes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Decreased risk of dying </a:t>
            </a:r>
            <a:r>
              <a:rPr lang="en-US" sz="3200" b="1" dirty="0">
                <a:solidFill>
                  <a:srgbClr val="002060"/>
                </a:solidFill>
              </a:rPr>
              <a:t>from Sudden Infant Death </a:t>
            </a:r>
            <a:r>
              <a:rPr lang="en-US" sz="3200" b="1" dirty="0" smtClean="0">
                <a:solidFill>
                  <a:srgbClr val="002060"/>
                </a:solidFill>
              </a:rPr>
              <a:t>Syndrome (SIDS)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Fewer </a:t>
            </a:r>
            <a:r>
              <a:rPr lang="en-US" sz="3200" b="1" dirty="0">
                <a:solidFill>
                  <a:srgbClr val="002060"/>
                </a:solidFill>
              </a:rPr>
              <a:t>ear infections, respiratory infections, stomach issues, digestive problems, and </a:t>
            </a:r>
            <a:r>
              <a:rPr lang="en-US" sz="3200" b="1" dirty="0" smtClean="0">
                <a:solidFill>
                  <a:srgbClr val="002060"/>
                </a:solidFill>
              </a:rPr>
              <a:t>allergies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Decreased risk of becoming overweight or obese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Higher IQ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Emotional bonding with mother</a:t>
            </a:r>
            <a:endParaRPr lang="en-US" sz="3200" b="1" dirty="0">
              <a:solidFill>
                <a:srgbClr val="002060"/>
              </a:solidFill>
            </a:endParaRPr>
          </a:p>
          <a:p>
            <a:pPr lvl="2"/>
            <a:endParaRPr lang="en-US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Benefits of Breastfeeding</a:t>
            </a:r>
          </a:p>
        </p:txBody>
      </p:sp>
      <p:pic>
        <p:nvPicPr>
          <p:cNvPr id="2051" name="Picture 3" descr="\\moss.maricopa.gov\DavWWWRoot\dept\ph\stock\Babies\baby-blan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18" y="578708"/>
            <a:ext cx="1905000" cy="22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Baby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Mom (employee)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Faster recovery from pregnancy and childbirth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Reduced risk of breast and ovarian cancer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Reduced risk of osteoporosis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Less likely to develop diabetes and cardiovascular disease throughout life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Delay return of menstrual period (natural contraceptive)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Cost-effective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Emotional bonding with baby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Benefits of Breastfeeding</a:t>
            </a:r>
          </a:p>
        </p:txBody>
      </p:sp>
      <p:pic>
        <p:nvPicPr>
          <p:cNvPr id="3074" name="Picture 2" descr="\\moss.maricopa.gov\DavWWWRoot\dept\ph\stock\Babies\Fotolia_57561262_Subscription_Monthly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31" y="609600"/>
            <a:ext cx="285436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noFill/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Baby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Mom (employee)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Employer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Lower </a:t>
            </a:r>
            <a:r>
              <a:rPr lang="en-US" sz="3200" b="1" dirty="0">
                <a:solidFill>
                  <a:srgbClr val="002060"/>
                </a:solidFill>
              </a:rPr>
              <a:t>health care costs (healthier babies and </a:t>
            </a:r>
            <a:r>
              <a:rPr lang="en-US" sz="3200" b="1" dirty="0" smtClean="0">
                <a:solidFill>
                  <a:srgbClr val="002060"/>
                </a:solidFill>
              </a:rPr>
              <a:t>moms)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Reduced </a:t>
            </a:r>
            <a:r>
              <a:rPr lang="en-US" sz="3200" b="1" dirty="0">
                <a:solidFill>
                  <a:srgbClr val="002060"/>
                </a:solidFill>
              </a:rPr>
              <a:t>rate of absenteeism due to infant illness (for both mothers and </a:t>
            </a:r>
            <a:r>
              <a:rPr lang="en-US" sz="3200" b="1" dirty="0" smtClean="0">
                <a:solidFill>
                  <a:srgbClr val="002060"/>
                </a:solidFill>
              </a:rPr>
              <a:t>fathers)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Lower employee turnover rates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Improved </a:t>
            </a:r>
            <a:r>
              <a:rPr lang="en-US" sz="3200" b="1" dirty="0">
                <a:solidFill>
                  <a:srgbClr val="002060"/>
                </a:solidFill>
              </a:rPr>
              <a:t>employee productivity and loyalty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Benefits of Breastfeeding</a:t>
            </a:r>
          </a:p>
        </p:txBody>
      </p:sp>
      <p:pic>
        <p:nvPicPr>
          <p:cNvPr id="4098" name="Picture 2" descr="\\moss.maricopa.gov\DavWWWRoot\dept\ph\stock\Fotolia_40613764_Subscription_Monthly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7" y="1828800"/>
            <a:ext cx="1504275" cy="14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781994" y="54121"/>
            <a:ext cx="3209606" cy="1490474"/>
          </a:xfrm>
          <a:prstGeom prst="cloudCallout">
            <a:avLst>
              <a:gd name="adj1" fmla="val 23995"/>
              <a:gd name="adj2" fmla="val 78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Did you Know? </a:t>
            </a:r>
            <a:r>
              <a:rPr lang="en-US" sz="1400" dirty="0">
                <a:solidFill>
                  <a:srgbClr val="002060"/>
                </a:solidFill>
              </a:rPr>
              <a:t>Lactation accommodations in the workplace produce a 3 to 1 return on investment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4595"/>
            <a:ext cx="2558621" cy="154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4594"/>
            <a:ext cx="8610600" cy="5258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American Academy of Pediatrics (AAP)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American Academy of Family Physicians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American College of Obstetricians and Gynecologists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American College of Nurse- Midwives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Academy of Nutrition and Dietetics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American Public Health Association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C:\Users\krickk\AppData\Local\Microsoft\Windows\Temporary Internet Files\Content.Outlook\JINB87E0\HAWP logo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418" y="5661143"/>
            <a:ext cx="1565354" cy="1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49035"/>
          </a:xfrm>
          <a:prstGeom prst="rect">
            <a:avLst/>
          </a:prstGeom>
          <a:solidFill>
            <a:srgbClr val="2F3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609600"/>
            <a:ext cx="8610600" cy="93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Advocates for breastfeeding include: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06" y="6020055"/>
            <a:ext cx="1347788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46" y="5799598"/>
            <a:ext cx="1831222" cy="644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" y="5661143"/>
            <a:ext cx="1266826" cy="90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550443"/>
            <a:ext cx="1201747" cy="1201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47" y="5471668"/>
            <a:ext cx="1675321" cy="609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23" y="553299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1532</Words>
  <Application>Microsoft Office PowerPoint</Application>
  <PresentationFormat>On-screen Show (4:3)</PresentationFormat>
  <Paragraphs>292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Maricopa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Jessa Zuck - PHSX</dc:creator>
  <cp:lastModifiedBy>Jessa Zuck - PHSX</cp:lastModifiedBy>
  <cp:revision>169</cp:revision>
  <cp:lastPrinted>2016-04-04T16:34:20Z</cp:lastPrinted>
  <dcterms:created xsi:type="dcterms:W3CDTF">2016-03-21T17:13:20Z</dcterms:created>
  <dcterms:modified xsi:type="dcterms:W3CDTF">2016-04-05T17:52:29Z</dcterms:modified>
</cp:coreProperties>
</file>